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11"/>
  </p:notesMasterIdLst>
  <p:handoutMasterIdLst>
    <p:handoutMasterId r:id="rId112"/>
  </p:handoutMasterIdLst>
  <p:sldIdLst>
    <p:sldId id="256" r:id="rId2"/>
    <p:sldId id="443" r:id="rId3"/>
    <p:sldId id="665" r:id="rId4"/>
    <p:sldId id="444" r:id="rId5"/>
    <p:sldId id="259" r:id="rId6"/>
    <p:sldId id="260" r:id="rId7"/>
    <p:sldId id="448" r:id="rId8"/>
    <p:sldId id="450" r:id="rId9"/>
    <p:sldId id="449" r:id="rId10"/>
    <p:sldId id="451" r:id="rId11"/>
    <p:sldId id="261" r:id="rId12"/>
    <p:sldId id="262" r:id="rId13"/>
    <p:sldId id="263" r:id="rId14"/>
    <p:sldId id="660" r:id="rId15"/>
    <p:sldId id="266" r:id="rId16"/>
    <p:sldId id="265" r:id="rId17"/>
    <p:sldId id="621" r:id="rId18"/>
    <p:sldId id="329" r:id="rId19"/>
    <p:sldId id="267" r:id="rId20"/>
    <p:sldId id="268" r:id="rId21"/>
    <p:sldId id="269" r:id="rId22"/>
    <p:sldId id="270" r:id="rId23"/>
    <p:sldId id="271" r:id="rId24"/>
    <p:sldId id="272" r:id="rId25"/>
    <p:sldId id="651" r:id="rId26"/>
    <p:sldId id="445" r:id="rId27"/>
    <p:sldId id="326" r:id="rId28"/>
    <p:sldId id="657" r:id="rId29"/>
    <p:sldId id="290" r:id="rId30"/>
    <p:sldId id="289" r:id="rId31"/>
    <p:sldId id="652" r:id="rId32"/>
    <p:sldId id="653" r:id="rId33"/>
    <p:sldId id="654" r:id="rId34"/>
    <p:sldId id="338" r:id="rId35"/>
    <p:sldId id="339" r:id="rId36"/>
    <p:sldId id="655" r:id="rId37"/>
    <p:sldId id="302" r:id="rId38"/>
    <p:sldId id="304" r:id="rId39"/>
    <p:sldId id="305" r:id="rId40"/>
    <p:sldId id="663" r:id="rId41"/>
    <p:sldId id="312" r:id="rId42"/>
    <p:sldId id="299" r:id="rId43"/>
    <p:sldId id="313" r:id="rId44"/>
    <p:sldId id="315" r:id="rId45"/>
    <p:sldId id="279" r:id="rId46"/>
    <p:sldId id="283" r:id="rId47"/>
    <p:sldId id="320" r:id="rId48"/>
    <p:sldId id="661" r:id="rId49"/>
    <p:sldId id="322" r:id="rId50"/>
    <p:sldId id="323" r:id="rId51"/>
    <p:sldId id="331" r:id="rId52"/>
    <p:sldId id="337" r:id="rId53"/>
    <p:sldId id="274" r:id="rId54"/>
    <p:sldId id="447" r:id="rId55"/>
    <p:sldId id="446" r:id="rId56"/>
    <p:sldId id="658" r:id="rId57"/>
    <p:sldId id="348" r:id="rId58"/>
    <p:sldId id="633" r:id="rId59"/>
    <p:sldId id="638" r:id="rId60"/>
    <p:sldId id="639" r:id="rId61"/>
    <p:sldId id="640" r:id="rId62"/>
    <p:sldId id="664" r:id="rId63"/>
    <p:sldId id="340" r:id="rId64"/>
    <p:sldId id="346" r:id="rId65"/>
    <p:sldId id="347" r:id="rId66"/>
    <p:sldId id="341" r:id="rId67"/>
    <p:sldId id="356" r:id="rId68"/>
    <p:sldId id="357" r:id="rId69"/>
    <p:sldId id="358" r:id="rId70"/>
    <p:sldId id="359" r:id="rId71"/>
    <p:sldId id="659" r:id="rId72"/>
    <p:sldId id="366" r:id="rId73"/>
    <p:sldId id="364" r:id="rId74"/>
    <p:sldId id="365" r:id="rId75"/>
    <p:sldId id="372" r:id="rId76"/>
    <p:sldId id="373" r:id="rId77"/>
    <p:sldId id="350" r:id="rId78"/>
    <p:sldId id="625" r:id="rId79"/>
    <p:sldId id="351" r:id="rId80"/>
    <p:sldId id="352" r:id="rId81"/>
    <p:sldId id="353" r:id="rId82"/>
    <p:sldId id="355" r:id="rId83"/>
    <p:sldId id="375" r:id="rId84"/>
    <p:sldId id="376" r:id="rId85"/>
    <p:sldId id="377" r:id="rId86"/>
    <p:sldId id="407" r:id="rId87"/>
    <p:sldId id="409" r:id="rId88"/>
    <p:sldId id="432" r:id="rId89"/>
    <p:sldId id="431" r:id="rId90"/>
    <p:sldId id="424" r:id="rId91"/>
    <p:sldId id="426" r:id="rId92"/>
    <p:sldId id="427" r:id="rId93"/>
    <p:sldId id="428" r:id="rId94"/>
    <p:sldId id="429" r:id="rId95"/>
    <p:sldId id="416" r:id="rId96"/>
    <p:sldId id="273" r:id="rId97"/>
    <p:sldId id="285" r:id="rId98"/>
    <p:sldId id="286" r:id="rId99"/>
    <p:sldId id="287" r:id="rId100"/>
    <p:sldId id="288" r:id="rId101"/>
    <p:sldId id="381" r:id="rId102"/>
    <p:sldId id="378" r:id="rId103"/>
    <p:sldId id="392" r:id="rId104"/>
    <p:sldId id="438" r:id="rId105"/>
    <p:sldId id="393" r:id="rId106"/>
    <p:sldId id="394" r:id="rId107"/>
    <p:sldId id="439" r:id="rId108"/>
    <p:sldId id="406" r:id="rId109"/>
    <p:sldId id="656" r:id="rId1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56" autoAdjust="0"/>
  </p:normalViewPr>
  <p:slideViewPr>
    <p:cSldViewPr>
      <p:cViewPr varScale="1">
        <p:scale>
          <a:sx n="109" d="100"/>
          <a:sy n="109" d="100"/>
        </p:scale>
        <p:origin x="552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73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/>
            <a:t>Core</a:t>
          </a:r>
          <a:endParaRPr lang="nl-NL" sz="1050" dirty="0"/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/>
            <a:t>National</a:t>
          </a:r>
          <a:endParaRPr lang="nl-NL" sz="1000" dirty="0"/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/>
            <a:t>Organizational</a:t>
          </a:r>
          <a:endParaRPr lang="nl-NL" sz="1000" dirty="0"/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/>
            <a:t>Regional</a:t>
          </a:r>
          <a:endParaRPr lang="nl-NL" sz="1000" dirty="0"/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</dgm:pt>
    <dgm:pt modelId="{3665B25A-859A-42D0-A2ED-A9DAC0A3077F}" type="sibTrans" cxnId="{CA24B203-1E0F-43FF-8CD3-590A64482532}">
      <dgm:prSet/>
      <dgm:spPr/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</dgm:pt>
    <dgm:pt modelId="{97BC686B-686E-4443-9A2E-1FCA4075CDCA}" type="pres">
      <dgm:prSet presAssocID="{21278F26-4128-428A-BFEA-C93FDC57FE89}" presName="textNode" presStyleLbl="bgShp" presStyleIdx="0" presStyleCnt="4"/>
      <dgm:spPr/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</dgm:pt>
    <dgm:pt modelId="{5BB7BA4E-5C8C-4442-B9C6-1EE2C0083226}" type="pres">
      <dgm:prSet presAssocID="{F2183F16-1B20-4B40-B639-C959A60B8FED}" presName="textNode" presStyleLbl="bgShp" presStyleIdx="1" presStyleCnt="4"/>
      <dgm:spPr/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</dgm:pt>
    <dgm:pt modelId="{78341CE3-E31B-46BC-A91F-C290EFF1081E}" type="pres">
      <dgm:prSet presAssocID="{81866E3B-3CFA-464B-BCF5-8090086AEF13}" presName="textNode" presStyleLbl="bgShp" presStyleIdx="2" presStyleCnt="4"/>
      <dgm:spPr/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</dgm:pt>
    <dgm:pt modelId="{72B30C03-43F0-429C-A908-5BD4FD3D47C1}" type="pres">
      <dgm:prSet presAssocID="{BE5F3F6F-090D-4DFE-9696-C3BBA2495246}" presName="textNode" presStyleLbl="bgShp" presStyleIdx="3" presStyleCnt="4"/>
      <dgm:spPr/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</dgm:pt>
    <dgm:pt modelId="{2D3D6277-C6D3-4A25-8279-E1833ACD438D}" type="sibTrans" cxnId="{F136CDA2-9BA9-474E-9DE0-98F37D0E1AD0}">
      <dgm:prSet/>
      <dgm:spPr/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</dgm:pt>
    <dgm:pt modelId="{B87BA134-0F1B-4DDF-BA4F-8B9B15F0BC87}" type="sibTrans" cxnId="{F19E3F5E-AED8-4301-A458-B4480D6F0A6C}">
      <dgm:prSet/>
      <dgm:spPr/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</dgm:pt>
    <dgm:pt modelId="{D454E6B5-326C-4E8D-94AE-D96CBC60419D}" type="sibTrans" cxnId="{0847E370-9EBB-42B2-8220-2C68B0B6EE58}">
      <dgm:prSet/>
      <dgm:spPr/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</dgm:pt>
    <dgm:pt modelId="{4D50F9CB-E104-4AD1-A109-57C55CAF18A2}" type="sibTrans" cxnId="{DBB403BA-D7CC-4B87-B7D2-8E3CFE4C6DE7}">
      <dgm:prSet/>
      <dgm:spPr/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</dgm:pt>
    <dgm:pt modelId="{FB452C69-44C4-43EC-8367-EF964B0253B7}" type="sibTrans" cxnId="{A7B7D9DC-23CA-4C43-962A-F4FF98409BF2}">
      <dgm:prSet/>
      <dgm:spPr/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650643" y="0"/>
          <a:ext cx="1100429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Core</a:t>
          </a:r>
          <a:endParaRPr lang="nl-NL" sz="1050" kern="1200" dirty="0"/>
        </a:p>
      </dsp:txBody>
      <dsp:txXfrm>
        <a:off x="1650643" y="0"/>
        <a:ext cx="1100429" cy="965801"/>
      </dsp:txXfrm>
    </dsp:sp>
    <dsp:sp modelId="{60DE08D5-D312-485B-B478-DF8C40A34A95}">
      <dsp:nvSpPr>
        <dsp:cNvPr id="0" name=""/>
        <dsp:cNvSpPr/>
      </dsp:nvSpPr>
      <dsp:spPr>
        <a:xfrm>
          <a:off x="1100429" y="965801"/>
          <a:ext cx="2200858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1631"/>
            <a:lumOff val="847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National</a:t>
          </a:r>
          <a:endParaRPr lang="nl-NL" sz="1000" kern="1200" dirty="0"/>
        </a:p>
      </dsp:txBody>
      <dsp:txXfrm>
        <a:off x="1485579" y="965801"/>
        <a:ext cx="1430558" cy="965801"/>
      </dsp:txXfrm>
    </dsp:sp>
    <dsp:sp modelId="{B16511E8-7118-4847-94D8-82F2821921D7}">
      <dsp:nvSpPr>
        <dsp:cNvPr id="0" name=""/>
        <dsp:cNvSpPr/>
      </dsp:nvSpPr>
      <dsp:spPr>
        <a:xfrm>
          <a:off x="550214" y="1931602"/>
          <a:ext cx="330128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3261"/>
            <a:lumOff val="169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Regional</a:t>
          </a:r>
          <a:endParaRPr lang="nl-NL" sz="1000" kern="1200" dirty="0"/>
        </a:p>
      </dsp:txBody>
      <dsp:txXfrm>
        <a:off x="1127939" y="1931602"/>
        <a:ext cx="2145837" cy="965801"/>
      </dsp:txXfrm>
    </dsp:sp>
    <dsp:sp modelId="{77FD60F2-C358-4940-A294-1343645AA6C1}">
      <dsp:nvSpPr>
        <dsp:cNvPr id="0" name=""/>
        <dsp:cNvSpPr/>
      </dsp:nvSpPr>
      <dsp:spPr>
        <a:xfrm>
          <a:off x="0" y="2897403"/>
          <a:ext cx="440171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-4892"/>
            <a:lumOff val="25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Organizational</a:t>
          </a:r>
          <a:endParaRPr lang="nl-NL" sz="1000" kern="1200" dirty="0"/>
        </a:p>
      </dsp:txBody>
      <dsp:txXfrm>
        <a:off x="770300" y="2897403"/>
        <a:ext cx="2861116" cy="9658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44015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All instances</a:t>
          </a:r>
          <a:endParaRPr lang="nl-NL" sz="1300" kern="1200" dirty="0"/>
        </a:p>
      </dsp:txBody>
      <dsp:txXfrm rot="-10800000">
        <a:off x="770279" y="0"/>
        <a:ext cx="2861038" cy="965775"/>
      </dsp:txXfrm>
    </dsp:sp>
    <dsp:sp modelId="{92446D00-BE0B-4D0B-8B5A-898DC9CEE0F8}">
      <dsp:nvSpPr>
        <dsp:cNvPr id="0" name=""/>
        <dsp:cNvSpPr/>
      </dsp:nvSpPr>
      <dsp:spPr>
        <a:xfrm rot="10800000">
          <a:off x="550199" y="965775"/>
          <a:ext cx="33011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208514"/>
            <a:satOff val="-16195"/>
            <a:lumOff val="121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National instances</a:t>
          </a:r>
          <a:endParaRPr lang="nl-NL" sz="1300" kern="1200" dirty="0"/>
        </a:p>
      </dsp:txBody>
      <dsp:txXfrm rot="-10800000">
        <a:off x="1127909" y="965775"/>
        <a:ext cx="2145778" cy="965775"/>
      </dsp:txXfrm>
    </dsp:sp>
    <dsp:sp modelId="{F4B69D59-5400-42D6-ACF9-2014D830D686}">
      <dsp:nvSpPr>
        <dsp:cNvPr id="0" name=""/>
        <dsp:cNvSpPr/>
      </dsp:nvSpPr>
      <dsp:spPr>
        <a:xfrm rot="10800000">
          <a:off x="1100399" y="1931551"/>
          <a:ext cx="2200798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417028"/>
            <a:satOff val="-32389"/>
            <a:lumOff val="242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Regional instances</a:t>
          </a:r>
          <a:endParaRPr lang="nl-NL" sz="1300" kern="1200" dirty="0"/>
        </a:p>
      </dsp:txBody>
      <dsp:txXfrm rot="-10800000">
        <a:off x="1485538" y="1931551"/>
        <a:ext cx="1430519" cy="965775"/>
      </dsp:txXfrm>
    </dsp:sp>
    <dsp:sp modelId="{9708C7A5-037C-4FFE-95D1-B23528833CD8}">
      <dsp:nvSpPr>
        <dsp:cNvPr id="0" name=""/>
        <dsp:cNvSpPr/>
      </dsp:nvSpPr>
      <dsp:spPr>
        <a:xfrm rot="10800000">
          <a:off x="1650598" y="2897326"/>
          <a:ext cx="1100399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-625542"/>
            <a:satOff val="-48584"/>
            <a:lumOff val="3631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Organizational instances</a:t>
          </a:r>
          <a:endParaRPr lang="nl-NL" sz="1300" kern="1200" dirty="0"/>
        </a:p>
      </dsp:txBody>
      <dsp:txXfrm rot="-10800000">
        <a:off x="1650598" y="2897326"/>
        <a:ext cx="1100399" cy="9657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2656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Terminology</a:t>
          </a:r>
          <a:endParaRPr lang="nl-NL" sz="3400" kern="1200" dirty="0"/>
        </a:p>
      </dsp:txBody>
      <dsp:txXfrm>
        <a:off x="2656" y="0"/>
        <a:ext cx="2606369" cy="1343977"/>
      </dsp:txXfrm>
    </dsp:sp>
    <dsp:sp modelId="{B63E76DC-C61E-4A7D-9E24-B2377EF2D2E2}">
      <dsp:nvSpPr>
        <dsp:cNvPr id="0" name=""/>
        <dsp:cNvSpPr/>
      </dsp:nvSpPr>
      <dsp:spPr>
        <a:xfrm>
          <a:off x="263293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CodingSystem</a:t>
          </a:r>
          <a:endParaRPr lang="nl-NL" sz="1700" kern="1200" dirty="0"/>
        </a:p>
      </dsp:txBody>
      <dsp:txXfrm>
        <a:off x="282408" y="1363201"/>
        <a:ext cx="2046865" cy="614399"/>
      </dsp:txXfrm>
    </dsp:sp>
    <dsp:sp modelId="{C14DFFE3-7ABC-4943-B65C-07DBE9CE6A9B}">
      <dsp:nvSpPr>
        <dsp:cNvPr id="0" name=""/>
        <dsp:cNvSpPr/>
      </dsp:nvSpPr>
      <dsp:spPr>
        <a:xfrm>
          <a:off x="263293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ValueSet</a:t>
          </a:r>
          <a:endParaRPr lang="nl-NL" sz="1700" kern="1200" dirty="0"/>
        </a:p>
      </dsp:txBody>
      <dsp:txXfrm>
        <a:off x="282408" y="2116236"/>
        <a:ext cx="2046865" cy="614399"/>
      </dsp:txXfrm>
    </dsp:sp>
    <dsp:sp modelId="{0C6CA95C-1CAB-4D1E-AE39-4E1EBC933C4B}">
      <dsp:nvSpPr>
        <dsp:cNvPr id="0" name=""/>
        <dsp:cNvSpPr/>
      </dsp:nvSpPr>
      <dsp:spPr>
        <a:xfrm>
          <a:off x="263293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ConceptMap</a:t>
          </a:r>
          <a:endParaRPr lang="nl-NL" sz="1700" kern="1200" dirty="0"/>
        </a:p>
      </dsp:txBody>
      <dsp:txXfrm>
        <a:off x="282408" y="2869270"/>
        <a:ext cx="2046865" cy="614399"/>
      </dsp:txXfrm>
    </dsp:sp>
    <dsp:sp modelId="{29107311-4424-4125-A5F5-13FB3CDFBDFF}">
      <dsp:nvSpPr>
        <dsp:cNvPr id="0" name=""/>
        <dsp:cNvSpPr/>
      </dsp:nvSpPr>
      <dsp:spPr>
        <a:xfrm>
          <a:off x="263293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NamingSystem</a:t>
          </a:r>
        </a:p>
      </dsp:txBody>
      <dsp:txXfrm>
        <a:off x="282408" y="3622304"/>
        <a:ext cx="2046865" cy="614399"/>
      </dsp:txXfrm>
    </dsp:sp>
    <dsp:sp modelId="{F886AB01-9912-4B39-9088-B099BADA9E31}">
      <dsp:nvSpPr>
        <dsp:cNvPr id="0" name=""/>
        <dsp:cNvSpPr/>
      </dsp:nvSpPr>
      <dsp:spPr>
        <a:xfrm>
          <a:off x="2804503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Content</a:t>
          </a:r>
        </a:p>
      </dsp:txBody>
      <dsp:txXfrm>
        <a:off x="2804503" y="0"/>
        <a:ext cx="2606369" cy="1343977"/>
      </dsp:txXfrm>
    </dsp:sp>
    <dsp:sp modelId="{0913CE8D-7F8B-4212-B373-6C67AC50EA41}">
      <dsp:nvSpPr>
        <dsp:cNvPr id="0" name=""/>
        <dsp:cNvSpPr/>
      </dsp:nvSpPr>
      <dsp:spPr>
        <a:xfrm>
          <a:off x="3065140" y="134436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StructureDefinition</a:t>
          </a:r>
        </a:p>
      </dsp:txBody>
      <dsp:txXfrm>
        <a:off x="3090918" y="1370138"/>
        <a:ext cx="2033539" cy="828569"/>
      </dsp:txXfrm>
    </dsp:sp>
    <dsp:sp modelId="{72D21637-3572-41E5-88C8-5F9938348B03}">
      <dsp:nvSpPr>
        <dsp:cNvPr id="0" name=""/>
        <dsp:cNvSpPr/>
      </dsp:nvSpPr>
      <dsp:spPr>
        <a:xfrm>
          <a:off x="3065140" y="235989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GraphDefinition</a:t>
          </a:r>
        </a:p>
      </dsp:txBody>
      <dsp:txXfrm>
        <a:off x="3090918" y="2385668"/>
        <a:ext cx="2033539" cy="828569"/>
      </dsp:txXfrm>
    </dsp:sp>
    <dsp:sp modelId="{72029744-9624-4179-A8F6-0EAE2F33C0DA}">
      <dsp:nvSpPr>
        <dsp:cNvPr id="0" name=""/>
        <dsp:cNvSpPr/>
      </dsp:nvSpPr>
      <dsp:spPr>
        <a:xfrm>
          <a:off x="3065140" y="3375420"/>
          <a:ext cx="2085095" cy="880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StructureMap</a:t>
          </a:r>
        </a:p>
      </dsp:txBody>
      <dsp:txXfrm>
        <a:off x="3090918" y="3401198"/>
        <a:ext cx="2033539" cy="828569"/>
      </dsp:txXfrm>
    </dsp:sp>
    <dsp:sp modelId="{B3C321AF-C1CF-4945-A7B2-4CA79EAE1BC8}">
      <dsp:nvSpPr>
        <dsp:cNvPr id="0" name=""/>
        <dsp:cNvSpPr/>
      </dsp:nvSpPr>
      <dsp:spPr>
        <a:xfrm>
          <a:off x="5606350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Operations</a:t>
          </a:r>
        </a:p>
      </dsp:txBody>
      <dsp:txXfrm>
        <a:off x="5606350" y="0"/>
        <a:ext cx="2606369" cy="1343977"/>
      </dsp:txXfrm>
    </dsp:sp>
    <dsp:sp modelId="{318AA8FE-0EE0-48A5-A78F-4041E2D7E49A}">
      <dsp:nvSpPr>
        <dsp:cNvPr id="0" name=""/>
        <dsp:cNvSpPr/>
      </dsp:nvSpPr>
      <dsp:spPr>
        <a:xfrm>
          <a:off x="5866987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OperationDefinition</a:t>
          </a:r>
        </a:p>
      </dsp:txBody>
      <dsp:txXfrm>
        <a:off x="5886102" y="1363201"/>
        <a:ext cx="2046865" cy="614399"/>
      </dsp:txXfrm>
    </dsp:sp>
    <dsp:sp modelId="{C6324F2B-8605-4F7D-8527-6FF3E2C80E1B}">
      <dsp:nvSpPr>
        <dsp:cNvPr id="0" name=""/>
        <dsp:cNvSpPr/>
      </dsp:nvSpPr>
      <dsp:spPr>
        <a:xfrm>
          <a:off x="5866987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SearchParameter</a:t>
          </a:r>
        </a:p>
      </dsp:txBody>
      <dsp:txXfrm>
        <a:off x="5886102" y="2116236"/>
        <a:ext cx="2046865" cy="614399"/>
      </dsp:txXfrm>
    </dsp:sp>
    <dsp:sp modelId="{0D500555-8248-4629-B77A-4B0BA00F0D90}">
      <dsp:nvSpPr>
        <dsp:cNvPr id="0" name=""/>
        <dsp:cNvSpPr/>
      </dsp:nvSpPr>
      <dsp:spPr>
        <a:xfrm>
          <a:off x="5866987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Compartment Definition</a:t>
          </a:r>
        </a:p>
      </dsp:txBody>
      <dsp:txXfrm>
        <a:off x="5886102" y="2869270"/>
        <a:ext cx="2046865" cy="614399"/>
      </dsp:txXfrm>
    </dsp:sp>
    <dsp:sp modelId="{4B8B482F-0CDC-4C98-A619-9378472B421E}">
      <dsp:nvSpPr>
        <dsp:cNvPr id="0" name=""/>
        <dsp:cNvSpPr/>
      </dsp:nvSpPr>
      <dsp:spPr>
        <a:xfrm>
          <a:off x="5866987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MessageDefinition</a:t>
          </a:r>
        </a:p>
      </dsp:txBody>
      <dsp:txXfrm>
        <a:off x="5886102" y="3622304"/>
        <a:ext cx="2046865" cy="614399"/>
      </dsp:txXfrm>
    </dsp:sp>
    <dsp:sp modelId="{D3709726-E50A-444C-9EB8-1FAEFF8127D1}">
      <dsp:nvSpPr>
        <dsp:cNvPr id="0" name=""/>
        <dsp:cNvSpPr/>
      </dsp:nvSpPr>
      <dsp:spPr>
        <a:xfrm>
          <a:off x="8408198" y="0"/>
          <a:ext cx="2606369" cy="44799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Misc</a:t>
          </a:r>
          <a:r>
            <a:rPr lang="nl-NL" sz="3400" kern="1200" dirty="0"/>
            <a:t>.</a:t>
          </a:r>
        </a:p>
      </dsp:txBody>
      <dsp:txXfrm>
        <a:off x="8408198" y="0"/>
        <a:ext cx="2606369" cy="1343977"/>
      </dsp:txXfrm>
    </dsp:sp>
    <dsp:sp modelId="{592FCE1E-4E10-4239-8FB5-DCF25534F5D0}">
      <dsp:nvSpPr>
        <dsp:cNvPr id="0" name=""/>
        <dsp:cNvSpPr/>
      </dsp:nvSpPr>
      <dsp:spPr>
        <a:xfrm>
          <a:off x="8668835" y="1344086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CapabilityStatement</a:t>
          </a:r>
        </a:p>
      </dsp:txBody>
      <dsp:txXfrm>
        <a:off x="8687950" y="1363201"/>
        <a:ext cx="2046865" cy="614399"/>
      </dsp:txXfrm>
    </dsp:sp>
    <dsp:sp modelId="{A0CA88FD-4BBA-4E98-BDD7-E45C698F94D0}">
      <dsp:nvSpPr>
        <dsp:cNvPr id="0" name=""/>
        <dsp:cNvSpPr/>
      </dsp:nvSpPr>
      <dsp:spPr>
        <a:xfrm>
          <a:off x="8668835" y="2097121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Implementation</a:t>
          </a:r>
          <a:r>
            <a:rPr lang="nl-NL" sz="1700" kern="1200" dirty="0"/>
            <a:t> Guide</a:t>
          </a:r>
        </a:p>
      </dsp:txBody>
      <dsp:txXfrm>
        <a:off x="8687950" y="2116236"/>
        <a:ext cx="2046865" cy="614399"/>
      </dsp:txXfrm>
    </dsp:sp>
    <dsp:sp modelId="{14C3D83C-98B3-44C6-AF24-B4E91FC474BE}">
      <dsp:nvSpPr>
        <dsp:cNvPr id="0" name=""/>
        <dsp:cNvSpPr/>
      </dsp:nvSpPr>
      <dsp:spPr>
        <a:xfrm>
          <a:off x="8668835" y="2850155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TestScript</a:t>
          </a:r>
        </a:p>
      </dsp:txBody>
      <dsp:txXfrm>
        <a:off x="8687950" y="2869270"/>
        <a:ext cx="2046865" cy="614399"/>
      </dsp:txXfrm>
    </dsp:sp>
    <dsp:sp modelId="{F6445791-0242-4B4B-B134-CF66797C2F7B}">
      <dsp:nvSpPr>
        <dsp:cNvPr id="0" name=""/>
        <dsp:cNvSpPr/>
      </dsp:nvSpPr>
      <dsp:spPr>
        <a:xfrm>
          <a:off x="8668835" y="3603189"/>
          <a:ext cx="2085095" cy="6526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ExampleScenario</a:t>
          </a:r>
          <a:endParaRPr lang="nl-NL" sz="1700" kern="1200" dirty="0"/>
        </a:p>
      </dsp:txBody>
      <dsp:txXfrm>
        <a:off x="8687950" y="3622304"/>
        <a:ext cx="2046865" cy="6143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7109309" y="-3007102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 set of concepts and their codes</a:t>
          </a:r>
        </a:p>
      </dsp:txBody>
      <dsp:txXfrm rot="-5400000">
        <a:off x="3992123" y="152199"/>
        <a:ext cx="7054993" cy="778505"/>
      </dsp:txXfrm>
    </dsp:sp>
    <dsp:sp modelId="{B70FB09D-4FD6-41A2-BFDA-4C29BDDEE375}">
      <dsp:nvSpPr>
        <dsp:cNvPr id="0" name=""/>
        <dsp:cNvSpPr/>
      </dsp:nvSpPr>
      <dsp:spPr>
        <a:xfrm>
          <a:off x="0" y="224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CodeSystem</a:t>
          </a:r>
          <a:endParaRPr lang="en-US" sz="3800" kern="1200" noProof="0" dirty="0"/>
        </a:p>
      </dsp:txBody>
      <dsp:txXfrm>
        <a:off x="52644" y="54886"/>
        <a:ext cx="3886835" cy="973131"/>
      </dsp:txXfrm>
    </dsp:sp>
    <dsp:sp modelId="{76EC91C6-C738-4E5E-BE38-1C5D6184E6F6}">
      <dsp:nvSpPr>
        <dsp:cNvPr id="0" name=""/>
        <dsp:cNvSpPr/>
      </dsp:nvSpPr>
      <dsp:spPr>
        <a:xfrm rot="5400000">
          <a:off x="7109309" y="-187476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Set of codes for a particular use</a:t>
          </a:r>
        </a:p>
      </dsp:txBody>
      <dsp:txXfrm rot="-5400000">
        <a:off x="3992123" y="1284540"/>
        <a:ext cx="7054993" cy="778505"/>
      </dsp:txXfrm>
    </dsp:sp>
    <dsp:sp modelId="{8D10FB95-6FFF-48BD-8386-F6FDB2EBDC83}">
      <dsp:nvSpPr>
        <dsp:cNvPr id="0" name=""/>
        <dsp:cNvSpPr/>
      </dsp:nvSpPr>
      <dsp:spPr>
        <a:xfrm>
          <a:off x="0" y="113458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ValueSet</a:t>
          </a:r>
          <a:endParaRPr lang="en-US" sz="3800" kern="1200" noProof="0" dirty="0"/>
        </a:p>
      </dsp:txBody>
      <dsp:txXfrm>
        <a:off x="52644" y="1187226"/>
        <a:ext cx="3886835" cy="973131"/>
      </dsp:txXfrm>
    </dsp:sp>
    <dsp:sp modelId="{A70C8C9A-7D30-45D2-B5C6-0131202FC433}">
      <dsp:nvSpPr>
        <dsp:cNvPr id="0" name=""/>
        <dsp:cNvSpPr/>
      </dsp:nvSpPr>
      <dsp:spPr>
        <a:xfrm rot="5400000">
          <a:off x="7109309" y="-74242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mappings between terms from different systems</a:t>
          </a:r>
        </a:p>
      </dsp:txBody>
      <dsp:txXfrm rot="-5400000">
        <a:off x="3992123" y="2416880"/>
        <a:ext cx="7054993" cy="778505"/>
      </dsp:txXfrm>
    </dsp:sp>
    <dsp:sp modelId="{163E7837-F5DC-4129-9FCD-12EADF8D28B0}">
      <dsp:nvSpPr>
        <dsp:cNvPr id="0" name=""/>
        <dsp:cNvSpPr/>
      </dsp:nvSpPr>
      <dsp:spPr>
        <a:xfrm>
          <a:off x="0" y="226692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ConceptMap</a:t>
          </a:r>
          <a:endParaRPr lang="en-US" sz="3800" kern="1200" noProof="0" dirty="0"/>
        </a:p>
      </dsp:txBody>
      <dsp:txXfrm>
        <a:off x="52644" y="2319566"/>
        <a:ext cx="3886835" cy="973131"/>
      </dsp:txXfrm>
    </dsp:sp>
    <dsp:sp modelId="{10C99FC4-896A-464C-A745-0FBC51C030B8}">
      <dsp:nvSpPr>
        <dsp:cNvPr id="0" name=""/>
        <dsp:cNvSpPr/>
      </dsp:nvSpPr>
      <dsp:spPr>
        <a:xfrm rot="5400000">
          <a:off x="7109309" y="389918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identifier and coding “systems”</a:t>
          </a:r>
        </a:p>
      </dsp:txBody>
      <dsp:txXfrm rot="-5400000">
        <a:off x="3992123" y="3549220"/>
        <a:ext cx="7054993" cy="778505"/>
      </dsp:txXfrm>
    </dsp:sp>
    <dsp:sp modelId="{CAA6D077-9B18-421E-880E-F65DBA92777E}">
      <dsp:nvSpPr>
        <dsp:cNvPr id="0" name=""/>
        <dsp:cNvSpPr/>
      </dsp:nvSpPr>
      <dsp:spPr>
        <a:xfrm>
          <a:off x="0" y="3399263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NamingSystem</a:t>
          </a:r>
          <a:endParaRPr lang="en-US" sz="3800" kern="1200" noProof="0" dirty="0"/>
        </a:p>
      </dsp:txBody>
      <dsp:txXfrm>
        <a:off x="52644" y="3451907"/>
        <a:ext cx="3886835" cy="9731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6914221" y="-2801461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 resources &amp; data types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 constraints &amp; extensions</a:t>
          </a:r>
        </a:p>
      </dsp:txBody>
      <dsp:txXfrm rot="-5400000">
        <a:off x="3966200" y="202941"/>
        <a:ext cx="6994642" cy="1042218"/>
      </dsp:txXfrm>
    </dsp:sp>
    <dsp:sp modelId="{8CF6E81A-D9DA-459E-BF5B-B2EB6482F02D}">
      <dsp:nvSpPr>
        <dsp:cNvPr id="0" name=""/>
        <dsp:cNvSpPr/>
      </dsp:nvSpPr>
      <dsp:spPr>
        <a:xfrm>
          <a:off x="0" y="2187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StructureDefinition</a:t>
          </a:r>
          <a:endParaRPr lang="en-US" sz="3100" kern="1200" noProof="0" dirty="0"/>
        </a:p>
      </dsp:txBody>
      <dsp:txXfrm>
        <a:off x="70477" y="72664"/>
        <a:ext cx="3825246" cy="1302771"/>
      </dsp:txXfrm>
    </dsp:sp>
    <dsp:sp modelId="{A1D3BB1E-0B72-41A5-AC6E-B66A245E7200}">
      <dsp:nvSpPr>
        <dsp:cNvPr id="0" name=""/>
        <dsp:cNvSpPr/>
      </dsp:nvSpPr>
      <dsp:spPr>
        <a:xfrm rot="5400000">
          <a:off x="6914221" y="-1285549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Defines collection of inter-related resources for query, update, etc.</a:t>
          </a:r>
        </a:p>
      </dsp:txBody>
      <dsp:txXfrm rot="-5400000">
        <a:off x="3966200" y="1718853"/>
        <a:ext cx="6994642" cy="1042218"/>
      </dsp:txXfrm>
    </dsp:sp>
    <dsp:sp modelId="{E3688E20-7C57-4FA8-80B1-83A3B8AE13C2}">
      <dsp:nvSpPr>
        <dsp:cNvPr id="0" name=""/>
        <dsp:cNvSpPr/>
      </dsp:nvSpPr>
      <dsp:spPr>
        <a:xfrm>
          <a:off x="0" y="1518099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GraphDefinition</a:t>
          </a:r>
          <a:endParaRPr lang="en-US" sz="3100" kern="1200" noProof="0" dirty="0"/>
        </a:p>
      </dsp:txBody>
      <dsp:txXfrm>
        <a:off x="70477" y="1588576"/>
        <a:ext cx="3825246" cy="1302771"/>
      </dsp:txXfrm>
    </dsp:sp>
    <dsp:sp modelId="{F7958054-81A0-4687-9A37-0837DDA44726}">
      <dsp:nvSpPr>
        <dsp:cNvPr id="0" name=""/>
        <dsp:cNvSpPr/>
      </dsp:nvSpPr>
      <dsp:spPr>
        <a:xfrm rot="5400000">
          <a:off x="6914221" y="230362"/>
          <a:ext cx="115498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noProof="0" dirty="0"/>
            <a:t>Syntax independent transformation of FHIR &amp; </a:t>
          </a:r>
          <a:r>
            <a:rPr lang="en-US" sz="3200" kern="1200" noProof="0"/>
            <a:t>non-FHIR instances</a:t>
          </a:r>
          <a:endParaRPr lang="en-US" sz="3200" kern="1200" noProof="0" dirty="0"/>
        </a:p>
      </dsp:txBody>
      <dsp:txXfrm rot="-5400000">
        <a:off x="3966200" y="3234765"/>
        <a:ext cx="6994642" cy="1042218"/>
      </dsp:txXfrm>
    </dsp:sp>
    <dsp:sp modelId="{3B45285F-9986-4C75-B0A8-2CA7C59977B0}">
      <dsp:nvSpPr>
        <dsp:cNvPr id="0" name=""/>
        <dsp:cNvSpPr/>
      </dsp:nvSpPr>
      <dsp:spPr>
        <a:xfrm>
          <a:off x="0" y="3034011"/>
          <a:ext cx="3966200" cy="14437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/>
            <a:t>StructureMap</a:t>
          </a:r>
        </a:p>
      </dsp:txBody>
      <dsp:txXfrm>
        <a:off x="70477" y="3104488"/>
        <a:ext cx="3825246" cy="130277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7060344" y="-2984059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additional (custom) operations</a:t>
          </a:r>
        </a:p>
      </dsp:txBody>
      <dsp:txXfrm rot="-5400000">
        <a:off x="3966201" y="152199"/>
        <a:ext cx="7008908" cy="778505"/>
      </dsp:txXfrm>
    </dsp:sp>
    <dsp:sp modelId="{1B84A053-D84A-407D-A05D-FCF75DAF8223}">
      <dsp:nvSpPr>
        <dsp:cNvPr id="0" name=""/>
        <dsp:cNvSpPr/>
      </dsp:nvSpPr>
      <dsp:spPr>
        <a:xfrm>
          <a:off x="0" y="224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OperationDefinition</a:t>
          </a:r>
          <a:endParaRPr lang="en-US" sz="3000" kern="1200" noProof="0" dirty="0"/>
        </a:p>
      </dsp:txBody>
      <dsp:txXfrm>
        <a:off x="52644" y="54886"/>
        <a:ext cx="3860912" cy="973131"/>
      </dsp:txXfrm>
    </dsp:sp>
    <dsp:sp modelId="{E31B64D3-A2D8-463D-8223-7EB69F2B0486}">
      <dsp:nvSpPr>
        <dsp:cNvPr id="0" name=""/>
        <dsp:cNvSpPr/>
      </dsp:nvSpPr>
      <dsp:spPr>
        <a:xfrm rot="5400000">
          <a:off x="7060344" y="-1851719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additional (custom) searches</a:t>
          </a:r>
        </a:p>
      </dsp:txBody>
      <dsp:txXfrm rot="-5400000">
        <a:off x="3966201" y="1284539"/>
        <a:ext cx="7008908" cy="778505"/>
      </dsp:txXfrm>
    </dsp:sp>
    <dsp:sp modelId="{F3B84CD6-8613-4810-9D78-6D76F49E84BE}">
      <dsp:nvSpPr>
        <dsp:cNvPr id="0" name=""/>
        <dsp:cNvSpPr/>
      </dsp:nvSpPr>
      <dsp:spPr>
        <a:xfrm>
          <a:off x="0" y="113458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SearchParameter</a:t>
          </a:r>
          <a:endParaRPr lang="en-US" sz="3000" kern="1200" noProof="0" dirty="0"/>
        </a:p>
      </dsp:txBody>
      <dsp:txXfrm>
        <a:off x="52644" y="1187226"/>
        <a:ext cx="3860912" cy="973131"/>
      </dsp:txXfrm>
    </dsp:sp>
    <dsp:sp modelId="{DE6B8E8A-8D0A-4586-96CC-1BC13C9DFCA7}">
      <dsp:nvSpPr>
        <dsp:cNvPr id="0" name=""/>
        <dsp:cNvSpPr/>
      </dsp:nvSpPr>
      <dsp:spPr>
        <a:xfrm rot="5400000">
          <a:off x="7060344" y="-719378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access to (related) resources</a:t>
          </a:r>
        </a:p>
      </dsp:txBody>
      <dsp:txXfrm rot="-5400000">
        <a:off x="3966201" y="2416880"/>
        <a:ext cx="7008908" cy="778505"/>
      </dsp:txXfrm>
    </dsp:sp>
    <dsp:sp modelId="{EB643CCB-C81D-48DB-A79C-91B9A3E6B452}">
      <dsp:nvSpPr>
        <dsp:cNvPr id="0" name=""/>
        <dsp:cNvSpPr/>
      </dsp:nvSpPr>
      <dsp:spPr>
        <a:xfrm>
          <a:off x="0" y="2266922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/>
            <a:t>Compartment Definition</a:t>
          </a:r>
        </a:p>
      </dsp:txBody>
      <dsp:txXfrm>
        <a:off x="52644" y="2319566"/>
        <a:ext cx="3860912" cy="973131"/>
      </dsp:txXfrm>
    </dsp:sp>
    <dsp:sp modelId="{F2FCE56C-4CFC-4C11-BC0A-76DA610C1C7E}">
      <dsp:nvSpPr>
        <dsp:cNvPr id="0" name=""/>
        <dsp:cNvSpPr/>
      </dsp:nvSpPr>
      <dsp:spPr>
        <a:xfrm rot="5400000">
          <a:off x="7060344" y="412961"/>
          <a:ext cx="862735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noProof="0" dirty="0"/>
            <a:t>Define message events, content &amp; allowed responses</a:t>
          </a:r>
        </a:p>
      </dsp:txBody>
      <dsp:txXfrm rot="-5400000">
        <a:off x="3966201" y="3549220"/>
        <a:ext cx="7008908" cy="778505"/>
      </dsp:txXfrm>
    </dsp:sp>
    <dsp:sp modelId="{EFA42699-E8C9-4D17-B6D6-650DB0ED1D85}">
      <dsp:nvSpPr>
        <dsp:cNvPr id="0" name=""/>
        <dsp:cNvSpPr/>
      </dsp:nvSpPr>
      <dsp:spPr>
        <a:xfrm>
          <a:off x="0" y="3399263"/>
          <a:ext cx="3966200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MessageDefinition</a:t>
          </a:r>
          <a:endParaRPr lang="en-US" sz="3000" kern="1200" noProof="0" dirty="0"/>
        </a:p>
      </dsp:txBody>
      <dsp:txXfrm>
        <a:off x="52644" y="3451907"/>
        <a:ext cx="3860912" cy="97313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7109309" y="-3007102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(</a:t>
          </a:r>
          <a:r>
            <a:rPr lang="nl-NL" sz="2500" kern="1200" dirty="0" err="1"/>
            <a:t>actual</a:t>
          </a:r>
          <a:r>
            <a:rPr lang="nl-NL" sz="2500" kern="1200" dirty="0"/>
            <a:t> or </a:t>
          </a:r>
          <a:r>
            <a:rPr lang="nl-NL" sz="2500" kern="1200" dirty="0" err="1"/>
            <a:t>required</a:t>
          </a:r>
          <a:r>
            <a:rPr lang="nl-NL" sz="2500" kern="1200" dirty="0"/>
            <a:t>) server </a:t>
          </a:r>
          <a:r>
            <a:rPr lang="nl-NL" sz="2500" kern="1200" dirty="0" err="1"/>
            <a:t>capabilities</a:t>
          </a:r>
          <a:endParaRPr lang="nl-NL" sz="2500" kern="1200" dirty="0"/>
        </a:p>
      </dsp:txBody>
      <dsp:txXfrm rot="-5400000">
        <a:off x="3992123" y="152199"/>
        <a:ext cx="7054993" cy="778505"/>
      </dsp:txXfrm>
    </dsp:sp>
    <dsp:sp modelId="{57D0E486-E6AD-4781-9AFC-705D9109A168}">
      <dsp:nvSpPr>
        <dsp:cNvPr id="0" name=""/>
        <dsp:cNvSpPr/>
      </dsp:nvSpPr>
      <dsp:spPr>
        <a:xfrm>
          <a:off x="0" y="224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CapabilityStatement</a:t>
          </a:r>
          <a:endParaRPr lang="nl-NL" sz="2800" kern="1200" dirty="0"/>
        </a:p>
      </dsp:txBody>
      <dsp:txXfrm>
        <a:off x="52644" y="54886"/>
        <a:ext cx="3886835" cy="973131"/>
      </dsp:txXfrm>
    </dsp:sp>
    <dsp:sp modelId="{61C5B497-DAF9-4D24-A300-5FB3A6A4228E}">
      <dsp:nvSpPr>
        <dsp:cNvPr id="0" name=""/>
        <dsp:cNvSpPr/>
      </dsp:nvSpPr>
      <dsp:spPr>
        <a:xfrm rot="5400000">
          <a:off x="7109309" y="-187476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</a:t>
          </a:r>
          <a:r>
            <a:rPr lang="nl-NL" sz="2500" kern="1200" dirty="0" err="1"/>
            <a:t>how</a:t>
          </a:r>
          <a:r>
            <a:rPr lang="nl-NL" sz="2500" kern="1200" dirty="0"/>
            <a:t> </a:t>
          </a:r>
          <a:r>
            <a:rPr lang="nl-NL" sz="2500" kern="1200" dirty="0" err="1"/>
            <a:t>to</a:t>
          </a:r>
          <a:r>
            <a:rPr lang="nl-NL" sz="2500" kern="1200" dirty="0"/>
            <a:t> </a:t>
          </a:r>
          <a:r>
            <a:rPr lang="nl-NL" sz="2500" kern="1200" dirty="0" err="1"/>
            <a:t>use</a:t>
          </a:r>
          <a:r>
            <a:rPr lang="nl-NL" sz="2500" kern="1200" dirty="0"/>
            <a:t> FHIR in a </a:t>
          </a:r>
          <a:r>
            <a:rPr lang="nl-NL" sz="2500" kern="1200" dirty="0" err="1"/>
            <a:t>specific</a:t>
          </a:r>
          <a:r>
            <a:rPr lang="nl-NL" sz="2500" kern="1200" dirty="0"/>
            <a:t> </a:t>
          </a:r>
          <a:r>
            <a:rPr lang="nl-NL" sz="2500" kern="1200" dirty="0" err="1"/>
            <a:t>use</a:t>
          </a:r>
          <a:r>
            <a:rPr lang="nl-NL" sz="2500" kern="1200" dirty="0"/>
            <a:t> case</a:t>
          </a:r>
        </a:p>
      </dsp:txBody>
      <dsp:txXfrm rot="-5400000">
        <a:off x="3992123" y="1284540"/>
        <a:ext cx="7054993" cy="778505"/>
      </dsp:txXfrm>
    </dsp:sp>
    <dsp:sp modelId="{37974712-B05D-4AD1-B5FE-2297DF272A1E}">
      <dsp:nvSpPr>
        <dsp:cNvPr id="0" name=""/>
        <dsp:cNvSpPr/>
      </dsp:nvSpPr>
      <dsp:spPr>
        <a:xfrm>
          <a:off x="0" y="113458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ImplementationGuide</a:t>
          </a:r>
        </a:p>
      </dsp:txBody>
      <dsp:txXfrm>
        <a:off x="52644" y="1187226"/>
        <a:ext cx="3886835" cy="973131"/>
      </dsp:txXfrm>
    </dsp:sp>
    <dsp:sp modelId="{6EE556A9-14FD-44AA-9124-B929C5776767}">
      <dsp:nvSpPr>
        <dsp:cNvPr id="0" name=""/>
        <dsp:cNvSpPr/>
      </dsp:nvSpPr>
      <dsp:spPr>
        <a:xfrm rot="5400000">
          <a:off x="7109309" y="-742421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500" kern="1200" dirty="0" err="1"/>
            <a:t>Define</a:t>
          </a:r>
          <a:r>
            <a:rPr lang="nl-NL" sz="2500" kern="1200" dirty="0"/>
            <a:t> set of compliance tests </a:t>
          </a:r>
          <a:r>
            <a:rPr lang="nl-NL" sz="2500" kern="1200" dirty="0" err="1"/>
            <a:t>against</a:t>
          </a:r>
          <a:r>
            <a:rPr lang="nl-NL" sz="2500" kern="1200" dirty="0"/>
            <a:t> a FHIR server</a:t>
          </a:r>
        </a:p>
      </dsp:txBody>
      <dsp:txXfrm rot="-5400000">
        <a:off x="3992123" y="2416880"/>
        <a:ext cx="7054993" cy="778505"/>
      </dsp:txXfrm>
    </dsp:sp>
    <dsp:sp modelId="{18E0C843-DD18-416F-B82F-50599CD33E79}">
      <dsp:nvSpPr>
        <dsp:cNvPr id="0" name=""/>
        <dsp:cNvSpPr/>
      </dsp:nvSpPr>
      <dsp:spPr>
        <a:xfrm>
          <a:off x="0" y="2266922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TestScript</a:t>
          </a:r>
        </a:p>
      </dsp:txBody>
      <dsp:txXfrm>
        <a:off x="52644" y="2319566"/>
        <a:ext cx="3886835" cy="973131"/>
      </dsp:txXfrm>
    </dsp:sp>
    <dsp:sp modelId="{65BE987F-F465-4D9D-95F2-D5DE5CBBAD1A}">
      <dsp:nvSpPr>
        <dsp:cNvPr id="0" name=""/>
        <dsp:cNvSpPr/>
      </dsp:nvSpPr>
      <dsp:spPr>
        <a:xfrm rot="5400000">
          <a:off x="7109309" y="389918"/>
          <a:ext cx="862735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Walks through a workflow showing how resources work together</a:t>
          </a:r>
          <a:endParaRPr lang="nl-NL" sz="2500" kern="1200" dirty="0"/>
        </a:p>
      </dsp:txBody>
      <dsp:txXfrm rot="-5400000">
        <a:off x="3992123" y="3549220"/>
        <a:ext cx="7054993" cy="778505"/>
      </dsp:txXfrm>
    </dsp:sp>
    <dsp:sp modelId="{C8133381-B045-4140-9CB2-2C487ADB78B6}">
      <dsp:nvSpPr>
        <dsp:cNvPr id="0" name=""/>
        <dsp:cNvSpPr/>
      </dsp:nvSpPr>
      <dsp:spPr>
        <a:xfrm>
          <a:off x="0" y="3399263"/>
          <a:ext cx="3992123" cy="10784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ExampleScenario</a:t>
          </a:r>
          <a:endParaRPr lang="nl-NL" sz="2800" kern="1200" dirty="0"/>
        </a:p>
      </dsp:txBody>
      <dsp:txXfrm>
        <a:off x="52644" y="3451907"/>
        <a:ext cx="3886835" cy="97313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615043" y="0"/>
          <a:ext cx="4479925" cy="4479925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3855005" y="448429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Strategy</a:t>
          </a:r>
          <a:endParaRPr lang="nl-NL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National scope guide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infrastructure, security</a:t>
          </a:r>
        </a:p>
      </dsp:txBody>
      <dsp:txXfrm>
        <a:off x="3893874" y="487298"/>
        <a:ext cx="2834213" cy="718498"/>
      </dsp:txXfrm>
    </dsp:sp>
    <dsp:sp modelId="{480BB621-18DB-4E45-9A3B-F064C93B95B3}">
      <dsp:nvSpPr>
        <dsp:cNvPr id="0" name=""/>
        <dsp:cNvSpPr/>
      </dsp:nvSpPr>
      <dsp:spPr>
        <a:xfrm>
          <a:off x="3855005" y="1344196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Principles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Overarching principles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basic </a:t>
          </a:r>
          <a:r>
            <a:rPr lang="nl-NL" sz="1100" kern="1200" dirty="0" err="1"/>
            <a:t>components</a:t>
          </a:r>
          <a:endParaRPr lang="nl-NL" sz="1100" kern="1200" dirty="0"/>
        </a:p>
      </dsp:txBody>
      <dsp:txXfrm>
        <a:off x="3893874" y="1383065"/>
        <a:ext cx="2834213" cy="718498"/>
      </dsp:txXfrm>
    </dsp:sp>
    <dsp:sp modelId="{1FA880A7-ABFC-4739-91AF-6BE3B279C170}">
      <dsp:nvSpPr>
        <dsp:cNvPr id="0" name=""/>
        <dsp:cNvSpPr/>
      </dsp:nvSpPr>
      <dsp:spPr>
        <a:xfrm>
          <a:off x="3855005" y="2239962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Subject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Subject with multiple </a:t>
          </a:r>
          <a:r>
            <a:rPr lang="en-US" sz="1100" kern="1200" dirty="0" err="1"/>
            <a:t>usecases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</a:t>
          </a:r>
          <a:r>
            <a:rPr lang="nl-NL" sz="1100" kern="1200" dirty="0" err="1"/>
            <a:t>medication</a:t>
          </a:r>
          <a:r>
            <a:rPr lang="nl-NL" sz="1100" kern="1200" dirty="0"/>
            <a:t> </a:t>
          </a:r>
          <a:r>
            <a:rPr lang="nl-NL" sz="1100" kern="1200" dirty="0" err="1"/>
            <a:t>process</a:t>
          </a:r>
          <a:endParaRPr lang="nl-NL" sz="1100" kern="1200" dirty="0"/>
        </a:p>
      </dsp:txBody>
      <dsp:txXfrm>
        <a:off x="3893874" y="2278831"/>
        <a:ext cx="2834213" cy="718498"/>
      </dsp:txXfrm>
    </dsp:sp>
    <dsp:sp modelId="{1A883440-CA4A-466E-A7C1-A329C12825C5}">
      <dsp:nvSpPr>
        <dsp:cNvPr id="0" name=""/>
        <dsp:cNvSpPr/>
      </dsp:nvSpPr>
      <dsp:spPr>
        <a:xfrm>
          <a:off x="3855005" y="3135728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Usecase</a:t>
          </a:r>
          <a:endParaRPr lang="en-U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Single </a:t>
          </a:r>
          <a:r>
            <a:rPr lang="en-US" sz="1100" kern="1200" dirty="0" err="1"/>
            <a:t>usecase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prescription</a:t>
          </a:r>
          <a:endParaRPr lang="nl-NL" sz="1100" kern="1200" dirty="0"/>
        </a:p>
      </dsp:txBody>
      <dsp:txXfrm>
        <a:off x="3893874" y="3174597"/>
        <a:ext cx="2834213" cy="718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DEDFBE-EFA6-4EAA-859F-A1D2EC1CBE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6E1F18-F2C1-4644-8DF1-72C7E8CEED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BBF1A-5C4C-4870-B444-F2EF0104FD55}" type="datetimeFigureOut">
              <a:rPr lang="en-CA" smtClean="0"/>
              <a:t>2018-10-23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E6556-18D1-4177-9990-CCC470B13E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B5581-7DC2-4583-BED3-0A854798D2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A1CC4B-7489-4F32-A20B-AD3BAFB1E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05295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jp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592D5FE-85CA-40E6-8273-48A5F35DE01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34227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16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25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4829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88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9580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884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63700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11961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constraints.</a:t>
            </a:r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661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11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40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05458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29280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75524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334980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34292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712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62314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56482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520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14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875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595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2503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4710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5894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99340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08154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96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3037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32479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5109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529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27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64229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087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78981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3400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</a:t>
            </a:r>
            <a:r>
              <a:rPr lang="nl-NL" baseline="0" dirty="0" err="1"/>
              <a:t>Maybe</a:t>
            </a:r>
            <a:r>
              <a:rPr lang="nl-NL" baseline="0" dirty="0"/>
              <a:t> even a combi 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17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15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70429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297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Foundry: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97915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3212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3" descr="HL7 International Logo">
            <a:extLst>
              <a:ext uri="{FF2B5EF4-FFF2-40B4-BE49-F238E27FC236}">
                <a16:creationId xmlns:a16="http://schemas.microsoft.com/office/drawing/2014/main" id="{8EF5D54B-A1AC-4459-9A67-E69F5E5F67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2712" y="285498"/>
            <a:ext cx="1161288" cy="1194972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510E3F-E164-4C4B-AF15-F5BA5880A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5B67A-8824-41E5-A6AE-ED48CAABE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Line 5">
            <a:extLst>
              <a:ext uri="{FF2B5EF4-FFF2-40B4-BE49-F238E27FC236}">
                <a16:creationId xmlns:a16="http://schemas.microsoft.com/office/drawing/2014/main" id="{9951CD24-567E-4762-A810-2FA216135B5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951775" y="3790167"/>
            <a:ext cx="10266171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98791571-1C4C-453A-92D3-AF691CC643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828800" y="3962400"/>
            <a:ext cx="8534400" cy="18732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44C7D1-64DD-4C67-8D4D-8B2063F76273}"/>
              </a:ext>
            </a:extLst>
          </p:cNvPr>
          <p:cNvSpPr/>
          <p:nvPr userDrawn="1"/>
        </p:nvSpPr>
        <p:spPr bwMode="auto">
          <a:xfrm>
            <a:off x="533400" y="1447800"/>
            <a:ext cx="11201400" cy="30479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B57D4C4-F597-4815-924B-A909A07AA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36712"/>
            <a:ext cx="9601200" cy="2592288"/>
          </a:xfrm>
        </p:spPr>
        <p:txBody>
          <a:bodyPr/>
          <a:lstStyle>
            <a:lvl1pPr algn="ctr">
              <a:defRPr sz="56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pic>
        <p:nvPicPr>
          <p:cNvPr id="17" name="Picture 16" descr="Creative Commons Licence">
            <a:extLst>
              <a:ext uri="{FF2B5EF4-FFF2-40B4-BE49-F238E27FC236}">
                <a16:creationId xmlns:a16="http://schemas.microsoft.com/office/drawing/2014/main" id="{B1E515C6-DB20-46BD-B85F-438A2B883C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693" y="6209251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078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31371" y="252899"/>
            <a:ext cx="11425269" cy="626469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9349" y="6304236"/>
            <a:ext cx="960107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1371" y="332657"/>
            <a:ext cx="8736971" cy="11801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2631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3" descr="HL7 International Logo">
            <a:extLst>
              <a:ext uri="{FF2B5EF4-FFF2-40B4-BE49-F238E27FC236}">
                <a16:creationId xmlns:a16="http://schemas.microsoft.com/office/drawing/2014/main" id="{45E51267-D0F0-4088-B771-658151DCBD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2712" y="285498"/>
            <a:ext cx="1161288" cy="1194972"/>
          </a:xfrm>
          <a:prstGeom prst="rect">
            <a:avLst/>
          </a:prstGeom>
          <a:noFill/>
        </p:spPr>
      </p:pic>
      <p:sp>
        <p:nvSpPr>
          <p:cNvPr id="7" name="Rectangle 16">
            <a:extLst>
              <a:ext uri="{FF2B5EF4-FFF2-40B4-BE49-F238E27FC236}">
                <a16:creationId xmlns:a16="http://schemas.microsoft.com/office/drawing/2014/main" id="{FBA16F3D-AACA-46ED-825C-83C58C69F44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503BEF7E-6B0B-4779-997C-5263692E8F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440559B8-B05C-4725-BB2B-AF8014A46B7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1BA7175-A5A5-4B44-B075-A40328ED8F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828800"/>
            <a:ext cx="54864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8800"/>
            <a:ext cx="54864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A70D3640-D561-4ACB-AD03-05058867268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97506B1-81DE-4847-9689-5406526A5F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E9CCF5FC-CC37-4A8C-862C-8147F27C06D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11885A3-355E-4895-963B-45D1203818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EF38651-0427-48E3-AAC4-5E64384A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473075"/>
            <a:ext cx="9329038" cy="8223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F151D98D-DB24-4069-88A1-6D7B995FCA7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8B68671-7B40-4B52-86FA-BAC7978BA7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7BC4CC-B8B8-4C5B-8245-D59E9C48FD8C}"/>
              </a:ext>
            </a:extLst>
          </p:cNvPr>
          <p:cNvSpPr/>
          <p:nvPr userDrawn="1"/>
        </p:nvSpPr>
        <p:spPr bwMode="auto">
          <a:xfrm>
            <a:off x="533400" y="304800"/>
            <a:ext cx="11277600" cy="137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45EEB214-0B45-4190-BD70-FCD1946DD2E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968297F-9291-4F81-BFD1-F0B46D2853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457999-65D6-4B06-9ECD-16C2FB588E8D}"/>
              </a:ext>
            </a:extLst>
          </p:cNvPr>
          <p:cNvSpPr/>
          <p:nvPr userDrawn="1"/>
        </p:nvSpPr>
        <p:spPr bwMode="auto">
          <a:xfrm>
            <a:off x="533400" y="304800"/>
            <a:ext cx="11277600" cy="137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D8456BC5-2420-4AEE-82A2-BF2DF966829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294EACC-5A74-4301-BFFE-9077DEAC01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0DE5FCA-C33A-43D1-BAD8-64A3B36227D6}"/>
              </a:ext>
            </a:extLst>
          </p:cNvPr>
          <p:cNvSpPr/>
          <p:nvPr userDrawn="1"/>
        </p:nvSpPr>
        <p:spPr bwMode="auto">
          <a:xfrm>
            <a:off x="533400" y="304800"/>
            <a:ext cx="11277600" cy="137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C9EE21EE-95BF-4D45-AB59-99A101F0253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39A1B694-7B20-4356-A0A9-D217A8418C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203200" y="152400"/>
            <a:ext cx="11785600" cy="6477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blackWhite">
          <a:xfrm>
            <a:off x="309034" y="236539"/>
            <a:ext cx="11571817" cy="628967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pitchFamily="18" charset="0"/>
            </a:endParaRPr>
          </a:p>
        </p:txBody>
      </p:sp>
      <p:sp>
        <p:nvSpPr>
          <p:cNvPr id="32773" name="Line 5"/>
          <p:cNvSpPr>
            <a:spLocks noChangeShapeType="1"/>
          </p:cNvSpPr>
          <p:nvPr/>
        </p:nvSpPr>
        <p:spPr bwMode="auto">
          <a:xfrm>
            <a:off x="615951" y="1600200"/>
            <a:ext cx="11061700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508001" y="473075"/>
            <a:ext cx="932903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828800"/>
            <a:ext cx="111760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781" name="Rectangle 13"/>
          <p:cNvSpPr>
            <a:spLocks noChangeArrowheads="1"/>
          </p:cNvSpPr>
          <p:nvPr userDrawn="1"/>
        </p:nvSpPr>
        <p:spPr bwMode="auto">
          <a:xfrm>
            <a:off x="304800" y="6629401"/>
            <a:ext cx="58928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600" b="1" dirty="0"/>
              <a:t>© 2018 Health Level Seven ® International. All Rights Reserved. Published under the Creative Commons 3.0 Attribution </a:t>
            </a:r>
            <a:r>
              <a:rPr lang="en-US" sz="600" b="1" dirty="0" err="1"/>
              <a:t>Unported</a:t>
            </a:r>
            <a:r>
              <a:rPr lang="en-US" sz="600" b="1" dirty="0"/>
              <a:t> license</a:t>
            </a:r>
          </a:p>
          <a:p>
            <a:r>
              <a:rPr lang="en-US" sz="600" b="1" dirty="0"/>
              <a:t>HL7, Health Level Seven, FHIR and the FHIR flame logo are registered trademarks of Health Level Seven International. Reg. U.S. TM Office.</a:t>
            </a:r>
          </a:p>
        </p:txBody>
      </p:sp>
      <p:pic>
        <p:nvPicPr>
          <p:cNvPr id="32783" name="Picture 15" descr="HL7 International Logo"/>
          <p:cNvPicPr>
            <a:picLocks noChangeAspect="1" noChangeArrowheads="1"/>
          </p:cNvPicPr>
          <p:nvPr userDrawn="1"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01601" y="6629400"/>
            <a:ext cx="220675" cy="227076"/>
          </a:xfrm>
          <a:prstGeom prst="rect">
            <a:avLst/>
          </a:prstGeom>
          <a:noFill/>
        </p:spPr>
      </p:pic>
      <p:sp>
        <p:nvSpPr>
          <p:cNvPr id="32784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769600" y="6629400"/>
            <a:ext cx="11176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00"/>
            </a:lvl1pPr>
          </a:lstStyle>
          <a:p>
            <a:fld id="{B0DA872C-6838-4325-B31E-2A36B74B53EE}" type="datetime1">
              <a:rPr lang="en-CA" smtClean="0"/>
              <a:pPr/>
              <a:t>2018-10-23</a:t>
            </a:fld>
            <a:endParaRPr lang="en-US" dirty="0"/>
          </a:p>
        </p:txBody>
      </p:sp>
      <p:sp>
        <p:nvSpPr>
          <p:cNvPr id="32786" name="Rectangle 1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91200" y="6534150"/>
            <a:ext cx="71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800"/>
            </a:lvl1pPr>
          </a:lstStyle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7E06B55-15DA-4330-877C-A23F972B12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9837038" y="253314"/>
            <a:ext cx="2034746" cy="1252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6" r:id="rId2"/>
    <p:sldLayoutId id="2147483675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4" r:id="rId10"/>
  </p:sldLayoutIdLst>
  <p:hf hdr="0" ftr="0" dt="0"/>
  <p:txStyles>
    <p:titleStyle>
      <a:lvl1pPr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fontAlgn="base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n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Ø"/>
        <a:defRPr sz="26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0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implifier.net/" TargetMode="External"/><Relationship Id="rId4" Type="http://schemas.openxmlformats.org/officeDocument/2006/relationships/image" Target="../media/image72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devdays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3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mailto:lmckenzie@gevityinc.com" TargetMode="External"/><Relationship Id="rId2" Type="http://schemas.openxmlformats.org/officeDocument/2006/relationships/hyperlink" Target="http://hl7.org/fhir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2.png"/><Relationship Id="rId5" Type="http://schemas.openxmlformats.org/officeDocument/2006/relationships/image" Target="../media/image18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1.png"/><Relationship Id="rId1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8-10%20Webinars/FHIR%20Profiling.pptx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elon.com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ontoserver.csiro.au/snapper2-dev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2.png"/><Relationship Id="rId4" Type="http://schemas.openxmlformats.org/officeDocument/2006/relationships/hyperlink" Target="https://simplifier.net/ui/ig/SI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forg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rojects.eclipse.org/projects/modeling.mdht" TargetMode="External"/><Relationship Id="rId4" Type="http://schemas.openxmlformats.org/officeDocument/2006/relationships/hyperlink" Target="https://trifolia.lantanagroup.com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18.png"/><Relationship Id="rId18" Type="http://schemas.openxmlformats.org/officeDocument/2006/relationships/image" Target="../media/image62.jpeg"/><Relationship Id="rId3" Type="http://schemas.openxmlformats.org/officeDocument/2006/relationships/image" Target="../media/image57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59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61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7.wdp"/><Relationship Id="rId11" Type="http://schemas.openxmlformats.org/officeDocument/2006/relationships/image" Target="../media/image24.png"/><Relationship Id="rId5" Type="http://schemas.openxmlformats.org/officeDocument/2006/relationships/image" Target="../media/image58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3.png"/><Relationship Id="rId4" Type="http://schemas.microsoft.com/office/2007/relationships/hdphoto" Target="../media/hdphoto6.wdp"/><Relationship Id="rId9" Type="http://schemas.openxmlformats.org/officeDocument/2006/relationships/image" Target="../media/image23.png"/><Relationship Id="rId14" Type="http://schemas.openxmlformats.org/officeDocument/2006/relationships/image" Target="../media/image60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Oct. 23, 24</a:t>
            </a:r>
          </a:p>
          <a:p>
            <a:endParaRPr lang="nl-NL" dirty="0"/>
          </a:p>
          <a:p>
            <a:r>
              <a:rPr lang="en-US" dirty="0"/>
              <a:t>Lloyd McKenzie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3392" y="2441575"/>
            <a:ext cx="10871200" cy="822325"/>
          </a:xfrm>
        </p:spPr>
        <p:txBody>
          <a:bodyPr/>
          <a:lstStyle/>
          <a:p>
            <a:pPr algn="ctr"/>
            <a:r>
              <a:rPr lang="en-AU" dirty="0"/>
              <a:t>HL7 FHIR Profiling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A2A9C-74D8-41F7-96C6-C7DC229AB8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717398"/>
            <a:ext cx="6200775" cy="380047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DCDA0-80B6-41A4-A6C4-BD5BB2358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514" y="1828800"/>
            <a:ext cx="3276971" cy="4419600"/>
          </a:xfr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7896200" y="1828800"/>
            <a:ext cx="37878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Plus custom operations, documents, messages, etc.</a:t>
            </a:r>
            <a:endParaRPr lang="nl-NL" kern="0" dirty="0"/>
          </a:p>
        </p:txBody>
      </p:sp>
    </p:spTree>
    <p:extLst>
      <p:ext uri="{BB962C8B-B14F-4D97-AF65-F5344CB8AC3E}">
        <p14:creationId xmlns:p14="http://schemas.microsoft.com/office/powerpoint/2010/main" val="319179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02324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 dirty="0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04" y="764704"/>
            <a:ext cx="6934200" cy="569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79376" y="332658"/>
            <a:ext cx="3672408" cy="15121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StructureMap</a:t>
            </a:r>
            <a:br>
              <a:rPr lang="en-US" dirty="0">
                <a:solidFill>
                  <a:schemeClr val="tx1"/>
                </a:solidFill>
              </a:rPr>
            </a:br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78208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338302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394642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HL7 FHIR Profile registry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https://registry.fhir.org/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Find official profiles published by HL7 intl. &amp; WGs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HL7 FHIR Implementation Guide registry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8730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14" y="1700809"/>
            <a:ext cx="7488079" cy="44799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 dirty="0"/>
          </a:p>
        </p:txBody>
      </p:sp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6023993" y="4211797"/>
            <a:ext cx="3453295" cy="845649"/>
            <a:chOff x="4499992" y="4211796"/>
            <a:chExt cx="3453295" cy="845649"/>
          </a:xfrm>
        </p:grpSpPr>
        <p:pic>
          <p:nvPicPr>
            <p:cNvPr id="8" name="Picture 2" descr="S'MPL'F'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581128"/>
              <a:ext cx="3453295" cy="476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499992" y="4211796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Powered by</a:t>
              </a:r>
              <a:endParaRPr lang="nl-NL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030" name="Picture 6" descr="C:\Users\Michel\AppData\Local\Microsoft\Windows\INetCache\IE\LCYX5D2F\beta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288" y="1700808"/>
            <a:ext cx="914402" cy="91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816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 dirty="0"/>
          </a:p>
        </p:txBody>
      </p:sp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7" y="1660700"/>
            <a:ext cx="6545065" cy="4811273"/>
          </a:xfrm>
        </p:spPr>
      </p:pic>
    </p:spTree>
    <p:extLst>
      <p:ext uri="{BB962C8B-B14F-4D97-AF65-F5344CB8AC3E}">
        <p14:creationId xmlns:p14="http://schemas.microsoft.com/office/powerpoint/2010/main" val="189514706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Public FHIR </a:t>
            </a:r>
            <a:r>
              <a:rPr lang="nl-NL" dirty="0" err="1"/>
              <a:t>registry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Search, browse &amp; </a:t>
            </a:r>
            <a:r>
              <a:rPr lang="nl-NL" dirty="0" err="1"/>
              <a:t>find</a:t>
            </a:r>
            <a:r>
              <a:rPr lang="nl-NL" dirty="0"/>
              <a:t> FHIR </a:t>
            </a:r>
            <a:r>
              <a:rPr lang="nl-NL" dirty="0" err="1"/>
              <a:t>conformance</a:t>
            </a:r>
            <a:r>
              <a:rPr lang="nl-NL" dirty="0"/>
              <a:t> resources: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Profiles</a:t>
            </a:r>
            <a:r>
              <a:rPr lang="nl-NL" dirty="0"/>
              <a:t>, </a:t>
            </a:r>
            <a:r>
              <a:rPr lang="nl-NL" dirty="0" err="1"/>
              <a:t>IGs</a:t>
            </a:r>
            <a:r>
              <a:rPr lang="nl-NL" dirty="0"/>
              <a:t>, Valuesets, </a:t>
            </a:r>
            <a:r>
              <a:rPr lang="nl-NL" dirty="0" err="1"/>
              <a:t>Examples</a:t>
            </a:r>
            <a:r>
              <a:rPr lang="nl-NL" dirty="0"/>
              <a:t>,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 err="1"/>
              <a:t>Contains</a:t>
            </a:r>
            <a:r>
              <a:rPr lang="nl-NL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Official HL7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HL7 </a:t>
            </a:r>
            <a:r>
              <a:rPr lang="nl-NL" dirty="0" err="1"/>
              <a:t>affiliate</a:t>
            </a:r>
            <a:r>
              <a:rPr lang="nl-NL" dirty="0"/>
              <a:t>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Private company </a:t>
            </a:r>
            <a:r>
              <a:rPr lang="nl-NL" dirty="0" err="1"/>
              <a:t>profiles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Public user </a:t>
            </a:r>
            <a:r>
              <a:rPr lang="nl-NL" dirty="0" err="1"/>
              <a:t>profiles</a:t>
            </a:r>
            <a:r>
              <a:rPr lang="en-US" dirty="0"/>
              <a:t> 	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 dirty="0"/>
          </a:p>
        </p:txBody>
      </p:sp>
      <p:sp>
        <p:nvSpPr>
          <p:cNvPr id="8" name="Rectangle 7"/>
          <p:cNvSpPr/>
          <p:nvPr/>
        </p:nvSpPr>
        <p:spPr bwMode="auto">
          <a:xfrm>
            <a:off x="9613759" y="5711991"/>
            <a:ext cx="792088" cy="79291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43" y="534863"/>
            <a:ext cx="5180512" cy="7145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400" y="1997236"/>
            <a:ext cx="4874400" cy="33971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79400" y="5414671"/>
            <a:ext cx="4874400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hlinkClick r:id="rId5"/>
              </a:rPr>
              <a:t>https://simplifier.net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39736078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649111" y="260648"/>
            <a:ext cx="2397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prstClr val="black"/>
                </a:solidFill>
                <a:hlinkClick r:id="rId3"/>
              </a:rPr>
              <a:t>www.fhirdevdays.com</a:t>
            </a:r>
            <a:endParaRPr lang="en-US" sz="1600" dirty="0">
              <a:solidFill>
                <a:prstClr val="black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473" y="705466"/>
            <a:ext cx="9151144" cy="493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0083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Questions?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http://hl7.org/fhir</a:t>
            </a:r>
            <a:r>
              <a:rPr lang="en-US" dirty="0"/>
              <a:t>	    	   </a:t>
            </a:r>
            <a:r>
              <a:rPr lang="en-US" dirty="0">
                <a:hlinkClick r:id="rId3"/>
              </a:rPr>
              <a:t>lmckenzie@gevityinc.com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109</a:t>
            </a:fld>
            <a:endParaRPr lang="en-CA" dirty="0"/>
          </a:p>
        </p:txBody>
      </p:sp>
      <p:pic>
        <p:nvPicPr>
          <p:cNvPr id="19458" name="Picture 2" descr="C:\Users\office\AppData\Local\Microsoft\Windows\Temporary Internet Files\Content.IE5\2B0EXTZ8\MC900431512[1]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8" y="31115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585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7721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nl-NL" dirty="0"/>
              <a:t>What resources and elements are used?</a:t>
            </a:r>
          </a:p>
          <a:p>
            <a:r>
              <a:rPr lang="nl-NL" dirty="0"/>
              <a:t>What API features are used?</a:t>
            </a:r>
          </a:p>
          <a:p>
            <a:r>
              <a:rPr lang="nl-NL" dirty="0"/>
              <a:t>What terminologies are used?</a:t>
            </a:r>
          </a:p>
          <a:p>
            <a:r>
              <a:rPr lang="nl-NL" dirty="0"/>
              <a:t>How </a:t>
            </a:r>
            <a:r>
              <a:rPr lang="nl-NL" dirty="0" err="1"/>
              <a:t>to</a:t>
            </a:r>
            <a:r>
              <a:rPr lang="nl-NL" dirty="0"/>
              <a:t> map these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local</a:t>
            </a:r>
            <a:r>
              <a:rPr lang="nl-NL" dirty="0"/>
              <a:t> </a:t>
            </a:r>
            <a:r>
              <a:rPr lang="nl-NL" dirty="0" err="1"/>
              <a:t>requirements</a:t>
            </a:r>
            <a:r>
              <a:rPr lang="nl-NL" dirty="0"/>
              <a:t>/</a:t>
            </a:r>
            <a:r>
              <a:rPr lang="nl-NL" dirty="0" err="1"/>
              <a:t>implementations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99304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900" dirty="0"/>
              <a:t>Authored in a structured manner</a:t>
            </a:r>
          </a:p>
          <a:p>
            <a:r>
              <a:rPr lang="en-US" sz="2900" dirty="0"/>
              <a:t>Published in a repository</a:t>
            </a:r>
          </a:p>
          <a:p>
            <a:r>
              <a:rPr lang="en-US" sz="2900" dirty="0"/>
              <a:t>Used as the basis for validation, code, report and UI generation.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87766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You don’t need profiles to interoperate with FHIR</a:t>
            </a:r>
          </a:p>
          <a:p>
            <a:pPr lvl="1"/>
            <a:r>
              <a:rPr lang="en-US"/>
              <a:t>Resources are “discrete” enough that mechanism to populate most elements is clear</a:t>
            </a:r>
          </a:p>
          <a:p>
            <a:r>
              <a:rPr lang="en-US"/>
              <a:t>Approach</a:t>
            </a:r>
          </a:p>
          <a:p>
            <a:pPr lvl="1"/>
            <a:r>
              <a:rPr lang="en-US"/>
              <a:t>Populate/consume all elements you know, use HL7 or country-standard extensions for extras</a:t>
            </a:r>
          </a:p>
          <a:p>
            <a:pPr lvl="1"/>
            <a:r>
              <a:rPr lang="en-US"/>
              <a:t>Map to/from “recommended” terminologies as much as possible, populate CodeableConcept.text</a:t>
            </a:r>
          </a:p>
          <a:p>
            <a:pPr lvl="1"/>
            <a:r>
              <a:rPr lang="en-US"/>
              <a:t>Expose capabilities in Conformance resource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183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800" dirty="0"/>
              <a:t>And General </a:t>
            </a:r>
            <a:r>
              <a:rPr lang="en-US" sz="2800" dirty="0" err="1"/>
              <a:t>PrinciPlEs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1859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also 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7903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4253305" y="2312064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71664" y="3229032"/>
            <a:ext cx="781396" cy="1136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2495601" y="4684304"/>
            <a:ext cx="1757705" cy="1553009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75920" y="2339588"/>
            <a:ext cx="590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431" y="1673464"/>
            <a:ext cx="1432132" cy="143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375920" y="3638249"/>
            <a:ext cx="544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5375920" y="5147900"/>
            <a:ext cx="5368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689336" y="2207199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94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  <p:grpSp>
        <p:nvGrpSpPr>
          <p:cNvPr id="15" name="Group 14"/>
          <p:cNvGrpSpPr/>
          <p:nvPr/>
        </p:nvGrpSpPr>
        <p:grpSpPr>
          <a:xfrm>
            <a:off x="711200" y="1916832"/>
            <a:ext cx="10871200" cy="4464496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>
              <p:extLst/>
            </p:nvPr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>
              <p:extLst/>
            </p:nvPr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/>
                <a:t>More specific</a:t>
              </a:r>
              <a:endParaRPr lang="nl-NL" sz="12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200" dirty="0"/>
                <a:t>More generic</a:t>
              </a:r>
              <a:endParaRPr lang="nl-NL" sz="12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8353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9864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Who am I?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Name: Lloyd McKenzie</a:t>
            </a:r>
          </a:p>
          <a:p>
            <a:r>
              <a:rPr lang="en-US" noProof="0" dirty="0"/>
              <a:t>Company: Gevity</a:t>
            </a:r>
          </a:p>
          <a:p>
            <a:r>
              <a:rPr lang="en-US" noProof="0" dirty="0"/>
              <a:t>Background:</a:t>
            </a:r>
          </a:p>
          <a:p>
            <a:pPr lvl="1"/>
            <a:r>
              <a:rPr lang="en-US" noProof="0" dirty="0"/>
              <a:t>One of FHIR’s 3 initial editors</a:t>
            </a:r>
          </a:p>
          <a:p>
            <a:pPr lvl="1"/>
            <a:r>
              <a:rPr lang="en-US" noProof="0" dirty="0"/>
              <a:t>Co-chair FMG, FHIR-I and </a:t>
            </a:r>
            <a:r>
              <a:rPr lang="en-US" noProof="0" dirty="0" err="1"/>
              <a:t>MnM</a:t>
            </a:r>
            <a:endParaRPr lang="en-US" noProof="0" dirty="0"/>
          </a:p>
          <a:p>
            <a:pPr lvl="1"/>
            <a:r>
              <a:rPr lang="en-US" noProof="0" dirty="0"/>
              <a:t>HL7 Fellow</a:t>
            </a:r>
          </a:p>
          <a:p>
            <a:pPr lvl="1"/>
            <a:r>
              <a:rPr lang="en-US" noProof="0" dirty="0"/>
              <a:t>Heavily involved in HL7 and healthcare exchange for last 18 years (v2, v3, CDA, etc.)</a:t>
            </a:r>
          </a:p>
          <a:p>
            <a:pPr lvl="1"/>
            <a:r>
              <a:rPr lang="en-US" noProof="0" dirty="0">
                <a:hlinkClick r:id="rId2"/>
              </a:rPr>
              <a:t>lmckenzie@gevityinc.com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  <p:pic>
        <p:nvPicPr>
          <p:cNvPr id="8194" name="Picture 2" descr="C:\Users\office\Pictures\2012-07-30\ShadowrunHeadsho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0" t="6800" r="-73153"/>
          <a:stretch/>
        </p:blipFill>
        <p:spPr bwMode="auto">
          <a:xfrm>
            <a:off x="8400257" y="1772816"/>
            <a:ext cx="2609911" cy="195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99844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3392" y="1828801"/>
          <a:ext cx="11089232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3440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3261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3392" y="1828801"/>
          <a:ext cx="11017224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7590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3392" y="1828801"/>
          <a:ext cx="11089232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84395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2132856"/>
            <a:ext cx="4410075" cy="2038350"/>
          </a:xfrm>
          <a:prstGeom prst="rect">
            <a:avLst/>
          </a:prstGeom>
        </p:spPr>
      </p:pic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1828801"/>
            <a:ext cx="6551944" cy="447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768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v3 CDA…”text-based”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1991545" y="2216426"/>
            <a:ext cx="5508649" cy="42369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343" y="1138035"/>
            <a:ext cx="6096000" cy="3295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508" y="1124744"/>
            <a:ext cx="5383492" cy="3714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2438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E5BF8-035F-4BC4-8B7D-8E201459D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FA2E4-E166-49A1-97DD-0AC76929B6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545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5193922" y="5109843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http://simplifier.net</a:t>
            </a:r>
            <a:endParaRPr lang="en-US" u="sng" dirty="0"/>
          </a:p>
          <a:p>
            <a:r>
              <a:rPr lang="en-US" u="sng" dirty="0">
                <a:hlinkClick r:id="rId4"/>
              </a:rPr>
              <a:t>http://registry.fhir.org</a:t>
            </a:r>
            <a:endParaRPr lang="en-US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5616714" y="2954360"/>
            <a:ext cx="1815499" cy="212104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2423592" y="1772816"/>
            <a:ext cx="1687530" cy="15437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84" y="4549418"/>
            <a:ext cx="2017670" cy="204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752274" y="3541658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4433637" y="2764769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32420" y="1979548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Find &amp; maintain</a:t>
            </a:r>
            <a:endParaRPr lang="nl-NL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0228" y="4113353"/>
            <a:ext cx="1068355" cy="193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7260660" y="565195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Retrieve &amp; use</a:t>
            </a:r>
            <a:endParaRPr lang="nl-NL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7104113" y="2912180"/>
            <a:ext cx="1525711" cy="37280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7227896" y="4516013"/>
            <a:ext cx="1678110" cy="78519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6222808" y="2286807"/>
            <a:ext cx="1065323" cy="93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9" y="2279526"/>
            <a:ext cx="1272079" cy="1188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182" y="2059552"/>
            <a:ext cx="1537724" cy="153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5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880ED-F17C-49FB-96CD-CA70AC30F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Tooling infrastructure is in its early stages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is “early” in the maturity process</a:t>
            </a:r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7F2758-309A-44EE-BF4B-7E6600F715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701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623392" y="1700808"/>
            <a:ext cx="5872982" cy="376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1271464" y="1916834"/>
            <a:ext cx="5865837" cy="37140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919535" y="2132858"/>
            <a:ext cx="5860244" cy="370009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2563621" y="2456344"/>
            <a:ext cx="5332579" cy="35360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8067771" y="1749335"/>
            <a:ext cx="36448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44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https://github.com/FHIR/documents/blob/master/presentations/2018-10%20Webinars/FHIR%20Profiling.pptx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0200" y="4343400"/>
            <a:ext cx="1514168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78125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658011" y="1772816"/>
            <a:ext cx="7166181" cy="4073459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8067771" y="1749335"/>
            <a:ext cx="36448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901590" y="2154540"/>
            <a:ext cx="6187351" cy="424041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1097300" y="2522648"/>
            <a:ext cx="6351680" cy="353965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443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1BEC-66D2-4628-B932-32A7E94C4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8800"/>
            <a:ext cx="5588000" cy="4419600"/>
          </a:xfrm>
        </p:spPr>
        <p:txBody>
          <a:bodyPr/>
          <a:lstStyle/>
          <a:p>
            <a:r>
              <a:rPr lang="en-CA" dirty="0"/>
              <a:t>Common across most conformance resources</a:t>
            </a:r>
          </a:p>
          <a:p>
            <a:r>
              <a:rPr lang="en-CA" dirty="0"/>
              <a:t>Supports</a:t>
            </a:r>
          </a:p>
          <a:p>
            <a:pPr lvl="1"/>
            <a:r>
              <a:rPr lang="en-CA" dirty="0"/>
              <a:t>Identification</a:t>
            </a:r>
          </a:p>
          <a:p>
            <a:pPr lvl="1"/>
            <a:r>
              <a:rPr lang="en-CA" dirty="0"/>
              <a:t>Registration/discovery</a:t>
            </a:r>
          </a:p>
          <a:p>
            <a:pPr lvl="1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45C66-A26D-4A88-A128-B6F551D2A9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718295"/>
            <a:ext cx="5632450" cy="467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73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AC37F-BA7A-49FB-AD35-B6D3FEE1B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id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dirty="0"/>
              <a:t>version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dirty="0"/>
              <a:t>identifier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4D73E-59B8-4E7A-9CEB-2D5BFAE7CA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12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6902-E684-4957-AD8E-2F6E7B610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AAC98-29B5-4CC1-868E-4A1BB7475F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298354-C53F-4F5F-BDDC-E72C29099B38}"/>
              </a:ext>
            </a:extLst>
          </p:cNvPr>
          <p:cNvSpPr/>
          <p:nvPr/>
        </p:nvSpPr>
        <p:spPr bwMode="auto">
          <a:xfrm>
            <a:off x="2639616" y="4437112"/>
            <a:ext cx="1152128" cy="50405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29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itchFamily="2" charset="2"/>
              <a:buChar char="n"/>
            </a:pPr>
            <a:r>
              <a:rPr lang="en-US" sz="3000" dirty="0"/>
              <a:t>A “version” – author assigned</a:t>
            </a:r>
            <a:endParaRPr lang="nl-NL" sz="300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34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old data can still be: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914400" lvl="1" indent="-514350"/>
            <a:r>
              <a:rPr lang="en-US" dirty="0"/>
              <a:t>This can only be determined by the profile’s authors (and even depends on the way it is used)</a:t>
            </a:r>
          </a:p>
        </p:txBody>
      </p:sp>
    </p:spTree>
    <p:extLst>
      <p:ext uri="{BB962C8B-B14F-4D97-AF65-F5344CB8AC3E}">
        <p14:creationId xmlns:p14="http://schemas.microsoft.com/office/powerpoint/2010/main" val="737825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473075"/>
            <a:ext cx="9345240" cy="822325"/>
          </a:xfrm>
        </p:spPr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1DB0-EC15-429F-89FD-F9E81CB9B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a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1E564-4E78-4D61-99B5-CC30304416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1504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2983C8-D19C-469E-9F0D-050397F6E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21241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95464" y="5579948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187" y="1916833"/>
            <a:ext cx="2110912" cy="318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7612452" y="1988840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1125" y="5579948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4367808" y="2924944"/>
            <a:ext cx="2866028" cy="792088"/>
          </a:xfrm>
          <a:prstGeom prst="lef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9032807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An enumeration of terms</a:t>
            </a:r>
            <a:endParaRPr lang="nl-NL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3021288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Definition of terms</a:t>
            </a:r>
            <a:endParaRPr lang="nl-NL" dirty="0"/>
          </a:p>
        </p:txBody>
      </p:sp>
      <p:sp>
        <p:nvSpPr>
          <p:cNvPr id="15" name="TextBox 14"/>
          <p:cNvSpPr txBox="1"/>
          <p:nvPr/>
        </p:nvSpPr>
        <p:spPr>
          <a:xfrm>
            <a:off x="1055440" y="596490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7088591" y="5939988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554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grpSp>
        <p:nvGrpSpPr>
          <p:cNvPr id="7" name="Group 6"/>
          <p:cNvGrpSpPr/>
          <p:nvPr/>
        </p:nvGrpSpPr>
        <p:grpSpPr>
          <a:xfrm>
            <a:off x="2567608" y="1835262"/>
            <a:ext cx="7844080" cy="2179365"/>
            <a:chOff x="1043608" y="1835261"/>
            <a:chExt cx="7844080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1"/>
              <a:ext cx="3091552" cy="12003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7032104" y="980728"/>
            <a:ext cx="2880320" cy="1088467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No need to write them all down!</a:t>
            </a:r>
            <a:endParaRPr lang="nl-NL" dirty="0"/>
          </a:p>
        </p:txBody>
      </p:sp>
      <p:grpSp>
        <p:nvGrpSpPr>
          <p:cNvPr id="16" name="Group 15"/>
          <p:cNvGrpSpPr/>
          <p:nvPr/>
        </p:nvGrpSpPr>
        <p:grpSpPr>
          <a:xfrm>
            <a:off x="2550412" y="3591014"/>
            <a:ext cx="7164810" cy="2862322"/>
            <a:chOff x="1026412" y="3591014"/>
            <a:chExt cx="7164810" cy="2862322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164810" cy="2862322"/>
              <a:chOff x="1026412" y="3591014"/>
              <a:chExt cx="7164810" cy="2862322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  <a:extLst/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1963038" cy="286232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4655840" y="5733256"/>
            <a:ext cx="2952328" cy="1224136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Can take concepts from </a:t>
            </a:r>
            <a:r>
              <a:rPr lang="en-US" dirty="0" err="1"/>
              <a:t>multipe</a:t>
            </a:r>
            <a:r>
              <a:rPr lang="en-US" dirty="0"/>
              <a:t> </a:t>
            </a:r>
            <a:r>
              <a:rPr lang="en-US" dirty="0" err="1"/>
              <a:t>codingsystems</a:t>
            </a:r>
            <a:r>
              <a:rPr lang="en-US" dirty="0"/>
              <a:t>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4090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65408-052F-4429-9038-75E68A0B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C06AE-B19F-4878-81F5-CB87113B1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</a:t>
            </a:r>
            <a:r>
              <a:rPr lang="en-CA" dirty="0" err="1"/>
              <a:t>Firely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EB256-A36F-49E3-89A2-2DD261AB3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878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215C0C-3159-417B-9C24-13A6961531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887" y="1772816"/>
            <a:ext cx="8030625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4828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08000" y="1828800"/>
            <a:ext cx="8497392" cy="4419600"/>
          </a:xfrm>
        </p:spPr>
        <p:txBody>
          <a:bodyPr/>
          <a:lstStyle/>
          <a:p>
            <a:r>
              <a:rPr lang="en-US" dirty="0"/>
              <a:t>When used in a Resource,</a:t>
            </a:r>
            <a:br>
              <a:rPr lang="en-US" dirty="0"/>
            </a:br>
            <a:r>
              <a:rPr lang="en-US" dirty="0"/>
              <a:t>the modelers include </a:t>
            </a:r>
            <a:r>
              <a:rPr lang="en-US" i="1" dirty="0"/>
              <a:t>Bindings</a:t>
            </a:r>
          </a:p>
          <a:p>
            <a:r>
              <a:rPr lang="en-US" i="1" dirty="0"/>
              <a:t>Bindings</a:t>
            </a:r>
            <a:r>
              <a:rPr lang="en-US" dirty="0"/>
              <a:t> specify which codes can be used</a:t>
            </a:r>
            <a:endParaRPr lang="nl-NL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392" y="1700808"/>
            <a:ext cx="8382000" cy="271899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23392" y="2755780"/>
            <a:ext cx="8251702" cy="3896269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654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b="1" dirty="0"/>
              <a:t>required</a:t>
            </a:r>
            <a:r>
              <a:rPr lang="en-CA" sz="2800" dirty="0"/>
              <a:t>: You must use the specified codes</a:t>
            </a:r>
          </a:p>
          <a:p>
            <a:pPr lvl="1"/>
            <a:r>
              <a:rPr lang="en-CA" sz="2400" dirty="0"/>
              <a:t>Or omit the element if no code applies for the concept</a:t>
            </a:r>
          </a:p>
          <a:p>
            <a:r>
              <a:rPr lang="en-CA" sz="2800" b="1" dirty="0"/>
              <a:t>extensible</a:t>
            </a:r>
            <a:r>
              <a:rPr lang="en-CA" sz="2800" dirty="0"/>
              <a:t>: You must use the specified codes if they apply</a:t>
            </a:r>
          </a:p>
          <a:p>
            <a:pPr lvl="1"/>
            <a:r>
              <a:rPr lang="en-CA" sz="2400" dirty="0"/>
              <a:t>Free to use other codes or text if the value set doesn’t cover the concept</a:t>
            </a:r>
          </a:p>
          <a:p>
            <a:r>
              <a:rPr lang="en-CA" sz="2800" b="1" dirty="0"/>
              <a:t>preferred</a:t>
            </a:r>
            <a:r>
              <a:rPr lang="en-CA" sz="2800" dirty="0"/>
              <a:t>: You SHOULD use the specified codes</a:t>
            </a:r>
          </a:p>
          <a:p>
            <a:pPr lvl="1"/>
            <a:r>
              <a:rPr lang="en-CA" sz="2400" dirty="0"/>
              <a:t>But if you have a good reason, you can use something else instead </a:t>
            </a:r>
            <a:r>
              <a:rPr lang="mr-IN" sz="2400" dirty="0"/>
              <a:t>–</a:t>
            </a:r>
            <a:r>
              <a:rPr lang="en-CA" sz="2400" dirty="0"/>
              <a:t> it is not required to use the specified codes in order to be conformant</a:t>
            </a:r>
          </a:p>
          <a:p>
            <a:r>
              <a:rPr lang="en-CA" sz="2800" b="1" dirty="0"/>
              <a:t>example</a:t>
            </a:r>
            <a:r>
              <a:rPr lang="en-CA" sz="2800" dirty="0"/>
              <a:t>: These codes just give an idea of what you might use</a:t>
            </a:r>
          </a:p>
          <a:p>
            <a:pPr lvl="1"/>
            <a:r>
              <a:rPr lang="en-CA" sz="2400" dirty="0"/>
              <a:t>No expectation (or recommendation) of 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60988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Tighten the binding strength (e.g. Extensible -&gt; Required)</a:t>
            </a:r>
          </a:p>
          <a:p>
            <a:r>
              <a:rPr lang="en-US" sz="2800" dirty="0"/>
              <a:t>Change the value set</a:t>
            </a:r>
          </a:p>
          <a:p>
            <a:pPr lvl="1"/>
            <a:r>
              <a:rPr lang="en-US" sz="2400" b="1" dirty="0"/>
              <a:t>required</a:t>
            </a:r>
            <a:r>
              <a:rPr lang="en-US" sz="2400" dirty="0"/>
              <a:t>: Constrain allowed codes</a:t>
            </a:r>
          </a:p>
          <a:p>
            <a:pPr lvl="2"/>
            <a:r>
              <a:rPr lang="en-US" sz="2200" dirty="0"/>
              <a:t>e.g. male/female/other/unknown -&gt; male/female</a:t>
            </a:r>
          </a:p>
          <a:p>
            <a:pPr lvl="1"/>
            <a:r>
              <a:rPr lang="en-US" sz="2400" b="1" dirty="0"/>
              <a:t>extensible</a:t>
            </a:r>
            <a:r>
              <a:rPr lang="en-US" sz="2400" dirty="0"/>
              <a:t>: May constrain and add concepts not covered by existing codes</a:t>
            </a:r>
          </a:p>
          <a:p>
            <a:pPr lvl="1"/>
            <a:r>
              <a:rPr lang="en-US" sz="2400" b="1" dirty="0"/>
              <a:t>preferred, example</a:t>
            </a:r>
            <a:r>
              <a:rPr lang="en-US" sz="2400" dirty="0"/>
              <a:t>: Can pick whatever codes you like</a:t>
            </a:r>
          </a:p>
          <a:p>
            <a:pPr lvl="2"/>
            <a:r>
              <a:rPr lang="en-US" sz="2200" dirty="0"/>
              <a:t>But should ideally be able to map to/from preferred codes</a:t>
            </a:r>
          </a:p>
          <a:p>
            <a:r>
              <a:rPr lang="en-US" sz="2900" dirty="0"/>
              <a:t>You can propose changes to code systems and value sets owned by others</a:t>
            </a:r>
          </a:p>
          <a:p>
            <a:r>
              <a:rPr lang="en-US" sz="2900" dirty="0"/>
              <a:t>Can define codes in your own code system</a:t>
            </a:r>
          </a:p>
          <a:p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405581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Grahame</a:t>
            </a:r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3"/>
              </a:rPr>
              <a:t>http://www.apelon.com/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4"/>
              </a:rPr>
              <a:t>http://ontoserver.csiro.au/snapper2-dev/</a:t>
            </a:r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74752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3CA0-247E-46A7-8E75-E3701FA5D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828800"/>
            <a:ext cx="5252640" cy="4419600"/>
          </a:xfrm>
        </p:spPr>
        <p:txBody>
          <a:bodyPr/>
          <a:lstStyle/>
          <a:p>
            <a:r>
              <a:rPr lang="en-CA" sz="2800" dirty="0"/>
              <a:t>What’s the URL for Michigan Podiatrist License Number?</a:t>
            </a:r>
          </a:p>
          <a:p>
            <a:pPr lvl="1"/>
            <a:r>
              <a:rPr lang="en-CA" sz="2400" dirty="0"/>
              <a:t>New South Wales Driver’s License Number?</a:t>
            </a:r>
          </a:p>
          <a:p>
            <a:r>
              <a:rPr lang="en-CA" sz="2800" dirty="0"/>
              <a:t>When converting between FHIR and CDA, how to I find the OID for this URL (or vice versa)</a:t>
            </a:r>
          </a:p>
          <a:p>
            <a:endParaRPr lang="en-CA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640" y="2276872"/>
            <a:ext cx="6096000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12360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28801"/>
            <a:ext cx="7372350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7248128" y="4899696"/>
            <a:ext cx="4479032" cy="144016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3200" b="1" kern="0" dirty="0"/>
              <a:t>Define </a:t>
            </a:r>
            <a:r>
              <a:rPr lang="en-US" b="1" kern="0" dirty="0"/>
              <a:t>mapping</a:t>
            </a:r>
          </a:p>
          <a:p>
            <a:pPr marL="0" indent="0">
              <a:buNone/>
            </a:pPr>
            <a:r>
              <a:rPr lang="en-US" sz="24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1680669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590455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02522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1783804"/>
            <a:ext cx="5981700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6446008" y="2051713"/>
            <a:ext cx="39171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Demand that the identifier uses your national patient identifier</a:t>
            </a:r>
          </a:p>
          <a:p>
            <a:endParaRPr lang="en-US" dirty="0"/>
          </a:p>
          <a:p>
            <a:r>
              <a:rPr lang="en-US" dirty="0"/>
              <a:t>Limit names to just 1 (instead of 0..*)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Limit </a:t>
            </a:r>
            <a:r>
              <a:rPr lang="en-US" dirty="0" err="1"/>
              <a:t>maritalStatus</a:t>
            </a:r>
            <a:r>
              <a:rPr lang="en-US" dirty="0"/>
              <a:t> to another set of codes that extends the one from HL7 international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 an extension to support “</a:t>
            </a:r>
            <a:r>
              <a:rPr lang="en-US" dirty="0" err="1"/>
              <a:t>RaceCode</a:t>
            </a:r>
            <a:r>
              <a:rPr lang="en-US" dirty="0"/>
              <a:t>”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2927648" y="2564904"/>
            <a:ext cx="3546448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 bwMode="auto">
          <a:xfrm flipH="1">
            <a:off x="2999656" y="3124200"/>
            <a:ext cx="3474440" cy="1676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>
            <a:off x="5159896" y="4653136"/>
            <a:ext cx="1314200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1271464" y="6022030"/>
            <a:ext cx="6048672" cy="287289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688288" y="5770130"/>
            <a:ext cx="32403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i="1" dirty="0"/>
              <a:t>Note: hardly any mandatory elements in the core spec!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705933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23392" y="1828800"/>
            <a:ext cx="11060608" cy="44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kern="0" dirty="0"/>
              <a:t>Need for profiles</a:t>
            </a:r>
          </a:p>
          <a:p>
            <a:r>
              <a:rPr lang="en-US" sz="2800" kern="0" dirty="0"/>
              <a:t>Profiling Overview</a:t>
            </a:r>
          </a:p>
          <a:p>
            <a:r>
              <a:rPr lang="en-US" sz="2800" kern="0" dirty="0"/>
              <a:t>Profiling Terminology</a:t>
            </a:r>
          </a:p>
          <a:p>
            <a:r>
              <a:rPr lang="en-US" sz="2800" kern="0" dirty="0"/>
              <a:t>Profiling Structures</a:t>
            </a:r>
          </a:p>
          <a:p>
            <a:r>
              <a:rPr lang="en-US" sz="2800" kern="0" dirty="0"/>
              <a:t>Extensions</a:t>
            </a:r>
          </a:p>
          <a:p>
            <a:r>
              <a:rPr lang="en-US" sz="2800" kern="0" dirty="0"/>
              <a:t>Formal Constraints</a:t>
            </a:r>
          </a:p>
          <a:p>
            <a:r>
              <a:rPr lang="en-US" sz="2800" kern="0" dirty="0"/>
              <a:t>Logical Models</a:t>
            </a:r>
          </a:p>
          <a:p>
            <a:r>
              <a:rPr lang="en-US" sz="2800" kern="0" dirty="0"/>
              <a:t>Implementation Guides</a:t>
            </a:r>
          </a:p>
          <a:p>
            <a:r>
              <a:rPr lang="en-US" sz="2800" kern="0" dirty="0"/>
              <a:t>Other Conformance Resources</a:t>
            </a:r>
          </a:p>
          <a:p>
            <a:r>
              <a:rPr lang="en-US" sz="2800" kern="0" dirty="0"/>
              <a:t>Registries</a:t>
            </a:r>
          </a:p>
          <a:p>
            <a:endParaRPr lang="en-US" sz="2800" kern="0" dirty="0"/>
          </a:p>
          <a:p>
            <a:endParaRPr lang="en-US" sz="2000" kern="0" dirty="0"/>
          </a:p>
          <a:p>
            <a:endParaRPr lang="nl-NL" sz="2800" kern="0" dirty="0"/>
          </a:p>
        </p:txBody>
      </p:sp>
    </p:spTree>
    <p:extLst>
      <p:ext uri="{BB962C8B-B14F-4D97-AF65-F5344CB8AC3E}">
        <p14:creationId xmlns:p14="http://schemas.microsoft.com/office/powerpoint/2010/main" val="14231314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endParaRPr lang="en-US" dirty="0"/>
          </a:p>
          <a:p>
            <a:r>
              <a:rPr lang="en-US" dirty="0"/>
              <a:t>Validating instances, messages</a:t>
            </a:r>
          </a:p>
          <a:p>
            <a:endParaRPr lang="en-US" dirty="0"/>
          </a:p>
          <a:p>
            <a:r>
              <a:rPr lang="en-US" dirty="0"/>
              <a:t>Implement "FHIR spec-like" website from Profiles as part of an Implementation Guide</a:t>
            </a:r>
          </a:p>
        </p:txBody>
      </p:sp>
    </p:spTree>
    <p:extLst>
      <p:ext uri="{BB962C8B-B14F-4D97-AF65-F5344CB8AC3E}">
        <p14:creationId xmlns:p14="http://schemas.microsoft.com/office/powerpoint/2010/main" val="29918837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/>
            </a:endParaRPr>
          </a:p>
          <a:p>
            <a:r>
              <a:rPr lang="en-US" dirty="0">
                <a:hlinkClick r:id="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314" y="1988840"/>
            <a:ext cx="272415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43271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grpSp>
        <p:nvGrpSpPr>
          <p:cNvPr id="6" name="Group 5"/>
          <p:cNvGrpSpPr/>
          <p:nvPr/>
        </p:nvGrpSpPr>
        <p:grpSpPr>
          <a:xfrm>
            <a:off x="7164691" y="1844825"/>
            <a:ext cx="1610948" cy="1156261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919536" y="1889928"/>
            <a:ext cx="2952328" cy="3600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7090259" y="3717032"/>
            <a:ext cx="2869487" cy="1872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7295449" y="3933057"/>
            <a:ext cx="2448273" cy="5490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000" dirty="0"/>
              <a:t>Metadata</a:t>
            </a:r>
            <a:r>
              <a:rPr lang="en-US" sz="1000" b="1" dirty="0"/>
              <a:t> “Lipid Profile” v1.0.0  </a:t>
            </a:r>
            <a:r>
              <a:rPr lang="en-US" sz="1000" b="1" i="1" dirty="0"/>
              <a:t>Draft</a:t>
            </a:r>
            <a:endParaRPr lang="en-US" sz="10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 dirty="0"/>
              <a:t>urn:acme.org:lipid-profile:v1</a:t>
            </a:r>
          </a:p>
          <a:p>
            <a:r>
              <a:rPr lang="en-US" sz="1000" b="1" dirty="0"/>
              <a:t>Author: e.kramer@furore.com</a:t>
            </a:r>
          </a:p>
          <a:p>
            <a:endParaRPr lang="en-US" sz="100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7439465" y="4607373"/>
            <a:ext cx="1800200" cy="828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Structure</a:t>
            </a:r>
            <a:r>
              <a:rPr lang="en-US" b="1" dirty="0">
                <a:latin typeface="Arial" charset="0"/>
              </a:rPr>
              <a:t> “cholesterol”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4804796" y="3013320"/>
            <a:ext cx="2950261" cy="1769532"/>
          </a:xfrm>
          <a:prstGeom prst="bentConnector2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7771781" y="3001086"/>
            <a:ext cx="0" cy="715947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17582" y="1882892"/>
            <a:ext cx="1482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</a:t>
            </a:r>
            <a:endParaRPr lang="nl-N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3265240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http://acme.org/StructureDefinition/</a:t>
            </a:r>
            <a:r>
              <a:rPr lang="en-US" sz="1400" dirty="0">
                <a:solidFill>
                  <a:srgbClr val="FF0000"/>
                </a:solidFill>
              </a:rPr>
              <a:t>LDLCholesterol</a:t>
            </a:r>
            <a:endParaRPr lang="nl-NL" sz="140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2030561" y="4744530"/>
            <a:ext cx="5199581" cy="701991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dirty="0">
                <a:latin typeface="Arial" panose="020B0604020202020204" pitchFamily="34" charset="0"/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http://acme.org/StructureDefinition/</a:t>
            </a:r>
            <a:r>
              <a:rPr lang="nl-NL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LDLCholesterol</a:t>
            </a:r>
            <a:endParaRPr lang="nl-NL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3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2348881"/>
            <a:ext cx="5476875" cy="383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493131" y="3068960"/>
            <a:ext cx="50892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datatypes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/>
              <a:t>Constraints on resources &amp; datatypes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2000" dirty="0"/>
              <a:t>i.e. “profiles”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Extensions</a:t>
            </a:r>
            <a:endParaRPr lang="nl-NL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Logical Models</a:t>
            </a:r>
            <a:endParaRPr lang="nl-NL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23392" y="1714132"/>
            <a:ext cx="359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/>
              <a:t>Defines</a:t>
            </a:r>
            <a:r>
              <a:rPr lang="nl-NL" sz="2400" b="1" dirty="0"/>
              <a:t> </a:t>
            </a:r>
            <a:r>
              <a:rPr lang="nl-NL" sz="2400" b="1" dirty="0" err="1"/>
              <a:t>datastructures</a:t>
            </a:r>
            <a:endParaRPr lang="nl-NL" sz="20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5A3FE4-7529-4C94-89D3-4D931F220645}"/>
              </a:ext>
            </a:extLst>
          </p:cNvPr>
          <p:cNvSpPr/>
          <p:nvPr/>
        </p:nvSpPr>
        <p:spPr bwMode="auto">
          <a:xfrm>
            <a:off x="4367808" y="4077072"/>
            <a:ext cx="1728192" cy="1512168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306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E898B6-3B3B-4C00-BAFF-A1DAD6F052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9025" y="2314575"/>
            <a:ext cx="4324350" cy="344805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FCC603-54B8-4481-9B25-D46247A848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9721" y="1828800"/>
            <a:ext cx="5262158" cy="4419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271E50-74EC-4286-86B1-B211ECBED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371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BA0FF-A555-463E-BBF3-C84CD9264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DFF39-2485-4BC0-8B0F-9BEC504F4A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928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946D-00BB-4B89-BB22-4BBBC0AE5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0" y="1828800"/>
            <a:ext cx="5892800" cy="441960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3D534-4715-4B89-87FA-E3E9266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829" y="1670523"/>
            <a:ext cx="5183124" cy="481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42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Distinct from cardinality (what must be in instance)</a:t>
            </a:r>
          </a:p>
          <a:p>
            <a:r>
              <a:rPr lang="en-US" dirty="0"/>
              <a:t>Authors: SHALL be </a:t>
            </a:r>
            <a:r>
              <a:rPr lang="en-US" b="1" dirty="0"/>
              <a:t>capable</a:t>
            </a:r>
            <a:r>
              <a:rPr lang="en-US" dirty="0"/>
              <a:t> of providing a value for the element</a:t>
            </a:r>
          </a:p>
          <a:p>
            <a:r>
              <a:rPr lang="en-US" dirty="0"/>
              <a:t>Consumers: SHALL be </a:t>
            </a:r>
            <a:r>
              <a:rPr lang="en-US" b="1" dirty="0"/>
              <a:t>capable</a:t>
            </a:r>
            <a:r>
              <a:rPr lang="en-US" dirty="0"/>
              <a:t> of extracting and doing </a:t>
            </a:r>
            <a:r>
              <a:rPr lang="en-US" u="sng" dirty="0"/>
              <a:t>something useful</a:t>
            </a:r>
            <a:r>
              <a:rPr lang="en-US" dirty="0"/>
              <a:t> with the element. </a:t>
            </a:r>
          </a:p>
          <a:p>
            <a:r>
              <a:rPr lang="en-US" dirty="0"/>
              <a:t>"Something useful" is context dependent. The profile or implementation guide SHALL describe what it means for applications to “support” the element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755883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525569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4191000"/>
            <a:ext cx="11176000" cy="2057399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063552" y="2564904"/>
            <a:ext cx="288032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r>
              <a:rPr lang="en-US" dirty="0">
                <a:latin typeface="Arial" charset="0"/>
              </a:rPr>
              <a:t>type: </a:t>
            </a:r>
            <a:r>
              <a:rPr lang="en-US" dirty="0" err="1">
                <a:latin typeface="Arial" charset="0"/>
              </a:rPr>
              <a:t>CodeableConcept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096000" y="2564904"/>
            <a:ext cx="3096344" cy="12241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endParaRPr lang="en-US" b="1" dirty="0">
              <a:latin typeface="Arial" charset="0"/>
            </a:endParaRPr>
          </a:p>
          <a:p>
            <a:r>
              <a:rPr lang="en-US" dirty="0"/>
              <a:t>code: </a:t>
            </a:r>
            <a:r>
              <a:rPr lang="en-US" dirty="0" err="1"/>
              <a:t>CodeableConcept</a:t>
            </a:r>
            <a:endParaRPr lang="en-US" dirty="0"/>
          </a:p>
          <a:p>
            <a:r>
              <a:rPr lang="en-US" dirty="0">
                <a:latin typeface="Arial" charset="0"/>
              </a:rPr>
              <a:t>content: Resource(Any) 0..1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4943872" y="3320988"/>
            <a:ext cx="1152128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47929" y="292494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0..*</a:t>
            </a:r>
            <a:endParaRPr lang="nl-NL" dirty="0"/>
          </a:p>
        </p:txBody>
      </p:sp>
      <p:sp>
        <p:nvSpPr>
          <p:cNvPr id="12" name="TextBox 11"/>
          <p:cNvSpPr txBox="1"/>
          <p:nvPr/>
        </p:nvSpPr>
        <p:spPr>
          <a:xfrm>
            <a:off x="2063552" y="1916832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Schematic view of Composition (aka a Document header)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8890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E97C26-0B38-4BA9-BA7D-28F1A12DB1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006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508000" y="5049180"/>
            <a:ext cx="11176000" cy="1199220"/>
          </a:xfrm>
        </p:spPr>
        <p:txBody>
          <a:bodyPr/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279576" y="1988840"/>
            <a:ext cx="2304256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type = “34133-9” “Summarization of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episode note”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91944" y="19888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42348-3 (“Advance directives”)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endCxn id="7" idx="1"/>
          </p:cNvCxnSpPr>
          <p:nvPr/>
        </p:nvCxnSpPr>
        <p:spPr bwMode="auto">
          <a:xfrm flipV="1">
            <a:off x="4583832" y="2366882"/>
            <a:ext cx="1008112" cy="378042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591944" y="28889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=11450-4 (“Problem list”)</a:t>
            </a:r>
            <a:endParaRPr lang="en-US" b="1" dirty="0">
              <a:latin typeface="Arial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 bwMode="auto">
          <a:xfrm>
            <a:off x="4583832" y="2744924"/>
            <a:ext cx="1008112" cy="52205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591944" y="4293096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</a:t>
            </a:r>
            <a:r>
              <a:rPr lang="nl-NL" dirty="0"/>
              <a:t>18776-5 (“Treatment plan”)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latin typeface="Arial" charset="0"/>
            </a:endParaRPr>
          </a:p>
        </p:txBody>
      </p:sp>
      <p:cxnSp>
        <p:nvCxnSpPr>
          <p:cNvPr id="19" name="Straight Arrow Connector 18"/>
          <p:cNvCxnSpPr>
            <a:stCxn id="6" idx="3"/>
            <a:endCxn id="18" idx="1"/>
          </p:cNvCxnSpPr>
          <p:nvPr/>
        </p:nvCxnSpPr>
        <p:spPr bwMode="auto">
          <a:xfrm>
            <a:off x="4583832" y="2744924"/>
            <a:ext cx="1008112" cy="1926214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648818" y="3717032"/>
            <a:ext cx="738664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3600" b="1" dirty="0"/>
              <a:t>…</a:t>
            </a:r>
            <a:endParaRPr lang="nl-NL" sz="3600" b="1" dirty="0"/>
          </a:p>
        </p:txBody>
      </p:sp>
    </p:spTree>
    <p:extLst>
      <p:ext uri="{BB962C8B-B14F-4D97-AF65-F5344CB8AC3E}">
        <p14:creationId xmlns:p14="http://schemas.microsoft.com/office/powerpoint/2010/main" val="1954756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791200" y="6629400"/>
            <a:ext cx="711200" cy="22860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639616" y="3356992"/>
          <a:ext cx="6912768" cy="2148840"/>
        </p:xfrm>
        <a:graphic>
          <a:graphicData uri="http://schemas.openxmlformats.org/drawingml/2006/table">
            <a:tbl>
              <a:tblPr/>
              <a:tblGrid>
                <a:gridCol w="3456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63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1">
                          <a:effectLst/>
                          <a:latin typeface="verdana"/>
                        </a:rPr>
                        <a:t>Code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b="1" dirty="0">
                          <a:effectLst/>
                          <a:latin typeface="verdana"/>
                        </a:rPr>
                        <a:t>Definition</a:t>
                      </a:r>
                      <a:endParaRPr lang="nl-NL" b="0" dirty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contained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>
                          <a:effectLst/>
                          <a:latin typeface="verdana"/>
                        </a:rPr>
                        <a:t>..</a:t>
                      </a:r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4615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AA1A6-E891-415F-AAE2-2E2AEECE2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0B010-CF48-43F6-A09F-8035B4FDF6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773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Excel (build tool)</a:t>
            </a:r>
          </a:p>
          <a:p>
            <a:pPr lvl="1"/>
            <a:r>
              <a:rPr lang="en-US" i="1" dirty="0"/>
              <a:t>We’re trying to move away from this</a:t>
            </a:r>
          </a:p>
          <a:p>
            <a:r>
              <a:rPr lang="en-US" dirty="0"/>
              <a:t>Forge: FHIR-specific profiling tool</a:t>
            </a:r>
          </a:p>
          <a:p>
            <a:pPr lvl="1"/>
            <a:r>
              <a:rPr lang="en-US" dirty="0">
                <a:hlinkClick r:id="rId3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4"/>
              </a:rPr>
              <a:t>https://trifolia.lantanagroup.com/</a:t>
            </a:r>
            <a:endParaRPr lang="en-US" dirty="0"/>
          </a:p>
          <a:p>
            <a:r>
              <a:rPr lang="en-US" dirty="0"/>
              <a:t>MDHT: UML Based modelling tool</a:t>
            </a:r>
          </a:p>
          <a:p>
            <a:pPr lvl="1"/>
            <a:r>
              <a:rPr lang="en-US" dirty="0">
                <a:hlinkClick r:id="rId5"/>
              </a:rPr>
              <a:t>https://projects.eclipse.org/projects/modeling.mdht</a:t>
            </a:r>
            <a:endParaRPr lang="en-US" dirty="0"/>
          </a:p>
          <a:p>
            <a:r>
              <a:rPr lang="en-US" dirty="0"/>
              <a:t>By hand (for the brave/experts)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8594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48577"/>
            <a:ext cx="512445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620" y="5557614"/>
            <a:ext cx="3810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17033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48577"/>
            <a:ext cx="512445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/>
        </p:nvCxnSpPr>
        <p:spPr bwMode="auto">
          <a:xfrm flipH="1">
            <a:off x="3686944" y="4530386"/>
            <a:ext cx="181172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2351584" y="4725144"/>
            <a:ext cx="3179878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6240016" y="2348880"/>
            <a:ext cx="881010" cy="1305156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3842486" y="3479742"/>
            <a:ext cx="110138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3188103" y="5405115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98822" y="55079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620" y="5557614"/>
            <a:ext cx="3810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62122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try this in Forge</a:t>
            </a:r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</p:spTree>
    <p:extLst>
      <p:ext uri="{BB962C8B-B14F-4D97-AF65-F5344CB8AC3E}">
        <p14:creationId xmlns:p14="http://schemas.microsoft.com/office/powerpoint/2010/main" val="17596689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57469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endParaRPr lang="en-US" dirty="0"/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element, or cover multiple elements.</a:t>
            </a:r>
          </a:p>
        </p:txBody>
      </p:sp>
    </p:spTree>
    <p:extLst>
      <p:ext uri="{BB962C8B-B14F-4D97-AF65-F5344CB8AC3E}">
        <p14:creationId xmlns:p14="http://schemas.microsoft.com/office/powerpoint/2010/main" val="186560974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constraint.</a:t>
            </a:r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30074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6F6991-4902-479D-AA88-0C8E67B9C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3752" y="1828800"/>
            <a:ext cx="7820248" cy="441960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/>
              <a:t>Why not?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00900-28F2-4C23-80C2-88B59927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628800"/>
            <a:ext cx="2808312" cy="47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5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6456040" y="2276873"/>
            <a:ext cx="37444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constraint is on the elements “</a:t>
            </a:r>
            <a:r>
              <a:rPr lang="en-US" dirty="0" err="1"/>
              <a:t>valueQuantity</a:t>
            </a:r>
            <a:r>
              <a:rPr lang="en-US" dirty="0"/>
              <a:t>” and “comments”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would have to formulate this constraint on the Observation, this is the </a:t>
            </a:r>
            <a:r>
              <a:rPr lang="en-US" i="1" dirty="0"/>
              <a:t>context</a:t>
            </a:r>
            <a:r>
              <a:rPr lang="en-US" dirty="0"/>
              <a:t> of the constraint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assign the constraint a “key” value that’s unique within the Observations’ constraints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refer from both “value[x]” and “comments” to this “key”. This means: if my value changes -&gt; revalidate the constraint</a:t>
            </a:r>
            <a:endParaRPr lang="nl-NL" dirty="0"/>
          </a:p>
        </p:txBody>
      </p:sp>
      <p:sp>
        <p:nvSpPr>
          <p:cNvPr id="7" name="Rectangle 6"/>
          <p:cNvSpPr/>
          <p:nvPr/>
        </p:nvSpPr>
        <p:spPr>
          <a:xfrm>
            <a:off x="2135560" y="1700808"/>
            <a:ext cx="792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2014686"/>
            <a:ext cx="3657600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2116589" y="4405213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2084455" y="5381063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29425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D3E6D-58C6-4FB5-9341-E84400883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56328-44F7-40AB-ACDE-0E23047963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015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3534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493498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2000" dirty="0">
                <a:hlinkClick r:id="rId3"/>
              </a:rPr>
              <a:t>https://github.com/ewoutkramer/fhirpath/blob/master/fluentpath.md</a:t>
            </a:r>
            <a:endParaRPr lang="nl-NL" sz="20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36424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20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482514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</a:t>
            </a:r>
            <a:r>
              <a:rPr lang="nl-NL" dirty="0" err="1"/>
              <a:t>libraries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err="1"/>
              <a:t>implementations</a:t>
            </a:r>
            <a:endParaRPr lang="nl-NL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err="1"/>
              <a:t>JavaScript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403136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169253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</a:t>
            </a:r>
            <a:r>
              <a:rPr lang="en-US" i="1" dirty="0"/>
              <a:t>where an extension may occur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37648" y="6525344"/>
            <a:ext cx="457200" cy="256456"/>
          </a:xfrm>
          <a:prstGeom prst="rect">
            <a:avLst/>
          </a:prstGeom>
        </p:spPr>
        <p:txBody>
          <a:bodyPr/>
          <a:lstStyle/>
          <a:p>
            <a:fld id="{990B41CA-569D-40E7-8E58-026C0338B2C8}" type="slidenum">
              <a:rPr lang="en-US" smtClean="0"/>
              <a:pPr/>
              <a:t>78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7239000" y="6525344"/>
            <a:ext cx="2895600" cy="256456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2012 HL7 International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4294967295"/>
          </p:nvPr>
        </p:nvSpPr>
        <p:spPr>
          <a:xfrm>
            <a:off x="5105400" y="6525344"/>
            <a:ext cx="2133600" cy="256456"/>
          </a:xfrm>
          <a:prstGeom prst="rect">
            <a:avLst/>
          </a:prstGeom>
        </p:spPr>
        <p:txBody>
          <a:bodyPr/>
          <a:lstStyle/>
          <a:p>
            <a:fld id="{8FCA521A-5C8A-4933-9234-1A0DD0C7D7AC}" type="datetime1">
              <a:rPr lang="en-US" smtClean="0"/>
              <a:pPr/>
              <a:t>10/23/2018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4708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676651" y="1505636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498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B8D6D-89C6-4274-8F2B-2718B4223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3872" y="1828800"/>
            <a:ext cx="6740128" cy="441960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8AFE4-E088-490E-83FD-6EA70A9BEE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703624"/>
            <a:ext cx="4316167" cy="466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12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5" y="1628801"/>
            <a:ext cx="6600825" cy="4893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23792" y="3635732"/>
            <a:ext cx="6192688" cy="369332"/>
            <a:chOff x="2699792" y="3573016"/>
            <a:chExt cx="6192688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>
              <a:off x="2699792" y="3757682"/>
              <a:ext cx="3240360" cy="0"/>
            </a:xfrm>
            <a:prstGeom prst="straightConnector1">
              <a:avLst/>
            </a:prstGeom>
            <a:ln>
              <a:headEnd type="none" w="med" len="med"/>
              <a:tailEnd type="arrow"/>
            </a:ln>
            <a:ex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280981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55640" y="1706700"/>
            <a:ext cx="6477904" cy="3810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Extending</a:t>
            </a:r>
            <a:r>
              <a:rPr lang="nl-NL" dirty="0"/>
              <a:t> a name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18694" y="2103240"/>
            <a:ext cx="375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5886360" y="4911552"/>
            <a:ext cx="4111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2589032" y="3212977"/>
            <a:ext cx="6963353" cy="57606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7115412" y="2636912"/>
            <a:ext cx="564764" cy="659636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4727850" y="3599943"/>
            <a:ext cx="1198841" cy="131160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7271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6168009" y="3203651"/>
            <a:ext cx="926301" cy="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65488"/>
            <a:ext cx="388620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2902446"/>
            <a:ext cx="2286000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7176120" y="3645024"/>
            <a:ext cx="1728192" cy="36004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  <a:ex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499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00209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paradigms.”</a:t>
            </a:r>
          </a:p>
          <a:p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54269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Models may use normal FHIR data types - or </a:t>
            </a:r>
            <a:r>
              <a:rPr lang="en-US"/>
              <a:t>even resources</a:t>
            </a:r>
            <a:endParaRPr lang="en-US" dirty="0"/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/>
              <a:t>).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100677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7863514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1905000" y="1828801"/>
          <a:ext cx="8382000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044141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err="1"/>
              <a:t>Title</a:t>
            </a:r>
            <a:endParaRPr lang="nl-NL" sz="2000" dirty="0"/>
          </a:p>
          <a:p>
            <a:r>
              <a:rPr lang="nl-NL" sz="2000" dirty="0" err="1"/>
              <a:t>Table</a:t>
            </a:r>
            <a:r>
              <a:rPr lang="nl-NL" sz="2000" dirty="0"/>
              <a:t> of contents</a:t>
            </a:r>
          </a:p>
          <a:p>
            <a:r>
              <a:rPr lang="nl-NL" sz="2000" dirty="0"/>
              <a:t>Document information</a:t>
            </a:r>
          </a:p>
          <a:p>
            <a:r>
              <a:rPr lang="nl-NL" sz="2000" dirty="0" err="1"/>
              <a:t>Introduction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the</a:t>
            </a:r>
            <a:r>
              <a:rPr lang="nl-NL" sz="2000" dirty="0"/>
              <a:t> guide</a:t>
            </a:r>
          </a:p>
          <a:p>
            <a:r>
              <a:rPr lang="nl-NL" sz="2000" dirty="0" err="1"/>
              <a:t>Principles</a:t>
            </a:r>
            <a:r>
              <a:rPr lang="nl-NL" sz="2000" dirty="0"/>
              <a:t> &amp; background</a:t>
            </a:r>
          </a:p>
          <a:p>
            <a:r>
              <a:rPr lang="en-US" sz="2000" dirty="0"/>
              <a:t>Functional requirements and high-level use cases</a:t>
            </a:r>
          </a:p>
          <a:p>
            <a:r>
              <a:rPr lang="nl-NL" sz="2000" dirty="0"/>
              <a:t>Design </a:t>
            </a:r>
            <a:r>
              <a:rPr lang="nl-NL" sz="2000" dirty="0" err="1"/>
              <a:t>considerations</a:t>
            </a:r>
            <a:endParaRPr lang="nl-NL" sz="2000" dirty="0"/>
          </a:p>
          <a:p>
            <a:r>
              <a:rPr lang="nl-NL" sz="2000" dirty="0"/>
              <a:t>Package contents (= </a:t>
            </a:r>
            <a:r>
              <a:rPr lang="nl-NL" sz="2000" dirty="0" err="1"/>
              <a:t>use</a:t>
            </a:r>
            <a:r>
              <a:rPr lang="nl-NL" sz="2000" dirty="0"/>
              <a:t> case?)</a:t>
            </a:r>
          </a:p>
          <a:p>
            <a:r>
              <a:rPr lang="nl-NL" sz="2000" dirty="0"/>
              <a:t>Privacy </a:t>
            </a:r>
            <a:r>
              <a:rPr lang="nl-NL" sz="2000" dirty="0" err="1"/>
              <a:t>and</a:t>
            </a:r>
            <a:r>
              <a:rPr lang="nl-NL" sz="2000" dirty="0"/>
              <a:t> security </a:t>
            </a:r>
            <a:r>
              <a:rPr lang="nl-NL" sz="2000" dirty="0" err="1"/>
              <a:t>guidance</a:t>
            </a:r>
            <a:r>
              <a:rPr lang="nl-NL" sz="2000" dirty="0"/>
              <a:t> </a:t>
            </a:r>
          </a:p>
          <a:p>
            <a:r>
              <a:rPr lang="nl-NL" sz="2000" dirty="0" err="1"/>
              <a:t>Testing</a:t>
            </a:r>
            <a:r>
              <a:rPr lang="nl-NL" sz="2000" dirty="0"/>
              <a:t> </a:t>
            </a:r>
            <a:r>
              <a:rPr lang="nl-NL" sz="2000" dirty="0" err="1"/>
              <a:t>and</a:t>
            </a:r>
            <a:r>
              <a:rPr lang="nl-NL" sz="2000" dirty="0"/>
              <a:t> </a:t>
            </a:r>
            <a:r>
              <a:rPr lang="nl-NL" sz="2000" dirty="0" err="1"/>
              <a:t>certification</a:t>
            </a:r>
            <a:endParaRPr lang="nl-NL" sz="2000" dirty="0"/>
          </a:p>
          <a:p>
            <a:r>
              <a:rPr lang="nl-NL" sz="2000" dirty="0"/>
              <a:t>Appendix</a:t>
            </a:r>
          </a:p>
          <a:p>
            <a:r>
              <a:rPr lang="en-US" sz="2000" dirty="0"/>
              <a:t>List of all artifacts used in this guide</a:t>
            </a: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843424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fhir.hl7.org</a:t>
            </a:r>
          </a:p>
          <a:p>
            <a:pPr lvl="1"/>
            <a:r>
              <a:rPr lang="nl-NL" dirty="0" err="1"/>
              <a:t>Implementation</a:t>
            </a:r>
            <a:r>
              <a:rPr lang="nl-NL" dirty="0"/>
              <a:t> &gt; </a:t>
            </a:r>
            <a:r>
              <a:rPr lang="nl-NL" dirty="0" err="1"/>
              <a:t>Implementation</a:t>
            </a:r>
            <a:r>
              <a:rPr lang="nl-NL" dirty="0"/>
              <a:t> Guides</a:t>
            </a:r>
          </a:p>
          <a:p>
            <a:r>
              <a:rPr lang="nl-NL" dirty="0"/>
              <a:t>US Core</a:t>
            </a:r>
          </a:p>
          <a:p>
            <a:r>
              <a:rPr lang="nl-NL" dirty="0"/>
              <a:t>Structured Data Capture</a:t>
            </a:r>
          </a:p>
          <a:p>
            <a:r>
              <a:rPr lang="nl-NL" dirty="0"/>
              <a:t>International Patient Summary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1598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10887-2F32-4F72-B4E8-6A411C44F3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916832"/>
            <a:ext cx="10344150" cy="362902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571910-0213-4BF6-8A96-75362B9C8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96" y="1828800"/>
            <a:ext cx="4723904" cy="4419600"/>
          </a:xfrm>
          <a:solidFill>
            <a:srgbClr val="FFFFFF">
              <a:alpha val="85098"/>
            </a:srgbClr>
          </a:solidFill>
        </p:spPr>
        <p:txBody>
          <a:bodyPr/>
          <a:lstStyle/>
          <a:p>
            <a:r>
              <a:rPr lang="en-CA" dirty="0"/>
              <a:t>Most elements are optional</a:t>
            </a:r>
          </a:p>
          <a:p>
            <a:r>
              <a:rPr lang="en-CA" dirty="0"/>
              <a:t>All data type components are optional</a:t>
            </a:r>
          </a:p>
          <a:p>
            <a:r>
              <a:rPr lang="en-CA" dirty="0"/>
              <a:t>Most terminologies unconstrained</a:t>
            </a:r>
          </a:p>
        </p:txBody>
      </p:sp>
    </p:spTree>
    <p:extLst>
      <p:ext uri="{BB962C8B-B14F-4D97-AF65-F5344CB8AC3E}">
        <p14:creationId xmlns:p14="http://schemas.microsoft.com/office/powerpoint/2010/main" val="358770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90</a:t>
            </a:fld>
            <a:endParaRPr lang="en-US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573789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StructureDefinition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OperationDefinition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SearchParameter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ValueSet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Example resources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717A56-5D33-48BC-B612-81C2A448BE87}" type="slidenum">
              <a:rPr lang="en-US" smtClean="0"/>
              <a:pPr/>
              <a:t>91</a:t>
            </a:fld>
            <a:endParaRPr lang="en-US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7606461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628800"/>
            <a:ext cx="11176000" cy="4419600"/>
          </a:xfrm>
        </p:spPr>
        <p:txBody>
          <a:bodyPr/>
          <a:lstStyle/>
          <a:p>
            <a:r>
              <a:rPr lang="en-US" dirty="0"/>
              <a:t>Implementation Guide</a:t>
            </a:r>
          </a:p>
          <a:p>
            <a:pPr lvl="1"/>
            <a:r>
              <a:rPr lang="en-US" dirty="0"/>
              <a:t>Provides human-readable information (narrative)</a:t>
            </a:r>
          </a:p>
          <a:p>
            <a:pPr lvl="1"/>
            <a:r>
              <a:rPr lang="en-US" dirty="0"/>
              <a:t>Contains formatted text, pictures, attachments, …</a:t>
            </a:r>
          </a:p>
          <a:p>
            <a:pPr lvl="1"/>
            <a:r>
              <a:rPr lang="en-US" dirty="0"/>
              <a:t>Explains to developers how to implement a specific use case</a:t>
            </a:r>
          </a:p>
          <a:p>
            <a:pPr lvl="1"/>
            <a:r>
              <a:rPr lang="en-US" dirty="0"/>
              <a:t>Publish to local/online website or to PDF</a:t>
            </a:r>
          </a:p>
          <a:p>
            <a:r>
              <a:rPr lang="en-US" dirty="0"/>
              <a:t>Package</a:t>
            </a:r>
          </a:p>
          <a:p>
            <a:pPr lvl="1"/>
            <a:r>
              <a:rPr lang="en-US" dirty="0"/>
              <a:t>Provides machine-readable information (computable)</a:t>
            </a:r>
          </a:p>
          <a:p>
            <a:pPr lvl="1"/>
            <a:r>
              <a:rPr lang="en-US" dirty="0"/>
              <a:t>Contains conformance resources</a:t>
            </a:r>
          </a:p>
          <a:p>
            <a:pPr lvl="1"/>
            <a:r>
              <a:rPr lang="en-US" dirty="0"/>
              <a:t>Allows machines to validate, generate code, generate UI, …</a:t>
            </a:r>
          </a:p>
          <a:p>
            <a:pPr lvl="1"/>
            <a:r>
              <a:rPr lang="en-US" dirty="0"/>
              <a:t>Publish to FHIR Package server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3622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Builder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</a:t>
            </a:r>
            <a:r>
              <a:rPr lang="nl-NL" dirty="0" err="1"/>
              <a:t>command</a:t>
            </a:r>
            <a:r>
              <a:rPr lang="nl-NL" dirty="0"/>
              <a:t> 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1208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6227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 dirty="0"/>
          </a:p>
        </p:txBody>
      </p:sp>
      <p:grpSp>
        <p:nvGrpSpPr>
          <p:cNvPr id="5" name="Group 4"/>
          <p:cNvGrpSpPr/>
          <p:nvPr/>
        </p:nvGrpSpPr>
        <p:grpSpPr>
          <a:xfrm>
            <a:off x="3935760" y="4643326"/>
            <a:ext cx="1828806" cy="657883"/>
            <a:chOff x="2216637" y="3226662"/>
            <a:chExt cx="2143806" cy="657883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45991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Test &amp; </a:t>
              </a:r>
              <a:r>
                <a:rPr lang="nl-NL" sz="1600" dirty="0" err="1"/>
                <a:t>Verify</a:t>
              </a:r>
              <a:endParaRPr lang="nl-NL" sz="16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400128" y="1949692"/>
            <a:ext cx="3654606" cy="1765774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53063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Publish</a:t>
              </a:r>
              <a:endParaRPr lang="nl-NL" sz="16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766703" y="1772817"/>
            <a:ext cx="3427779" cy="1650209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991544" y="2782634"/>
            <a:ext cx="1966846" cy="2441045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5" y="1635646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096000" y="3446414"/>
            <a:ext cx="3899476" cy="2402255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Implement</a:t>
              </a:r>
              <a:endParaRPr lang="nl-NL" sz="16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5101760" y="3646766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0"/>
              </a:rPr>
              <a:t>http://simplifier.net</a:t>
            </a:r>
            <a:endParaRPr lang="en-US" u="sng" dirty="0"/>
          </a:p>
          <a:p>
            <a:r>
              <a:rPr lang="en-US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02451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7329226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87762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1772816"/>
            <a:ext cx="542925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4511824" y="3212976"/>
            <a:ext cx="70705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Extend/restrict searches</a:t>
            </a:r>
          </a:p>
          <a:p>
            <a:r>
              <a:rPr lang="en-US" sz="2400" dirty="0"/>
              <a:t>Describes additional searches to filter resources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is the name?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Elements filtered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Resource the search works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9161990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6023992" y="1916833"/>
            <a:ext cx="56166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 set of capabilities of a FHIR Server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Binds all conformance resources together</a:t>
            </a:r>
          </a:p>
          <a:p>
            <a:endParaRPr lang="en-US" sz="2000" dirty="0"/>
          </a:p>
          <a:p>
            <a:r>
              <a:rPr lang="en-US" sz="20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1628800"/>
            <a:ext cx="4685443" cy="4794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4279162"/>
      </p:ext>
    </p:extLst>
  </p:cSld>
  <p:clrMapOvr>
    <a:masterClrMapping/>
  </p:clrMapOvr>
</p:sld>
</file>

<file path=ppt/theme/theme1.xml><?xml version="1.0" encoding="utf-8"?>
<a:theme xmlns:a="http://schemas.openxmlformats.org/drawingml/2006/main" name="Refined">
  <a:themeElements>
    <a:clrScheme name="Refined 6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CC3300"/>
      </a:accent1>
      <a:accent2>
        <a:srgbClr val="666699"/>
      </a:accent2>
      <a:accent3>
        <a:srgbClr val="FFFFFF"/>
      </a:accent3>
      <a:accent4>
        <a:srgbClr val="000000"/>
      </a:accent4>
      <a:accent5>
        <a:srgbClr val="E2ADAA"/>
      </a:accent5>
      <a:accent6>
        <a:srgbClr val="5C5C8A"/>
      </a:accent6>
      <a:hlink>
        <a:srgbClr val="999900"/>
      </a:hlink>
      <a:folHlink>
        <a:srgbClr val="4D4D4D"/>
      </a:folHlink>
    </a:clrScheme>
    <a:fontScheme name="Refined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3633</TotalTime>
  <Words>4585</Words>
  <Application>Microsoft Office PowerPoint</Application>
  <PresentationFormat>Widescreen</PresentationFormat>
  <Paragraphs>872</Paragraphs>
  <Slides>109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16" baseType="lpstr">
      <vt:lpstr>Arial</vt:lpstr>
      <vt:lpstr>Calibri</vt:lpstr>
      <vt:lpstr>Times New Roman</vt:lpstr>
      <vt:lpstr>Verdana</vt:lpstr>
      <vt:lpstr>Verdana</vt:lpstr>
      <vt:lpstr>Wingdings</vt:lpstr>
      <vt:lpstr>Refined</vt:lpstr>
      <vt:lpstr>HL7 FHIR Profiling</vt:lpstr>
      <vt:lpstr>Who am I?</vt:lpstr>
      <vt:lpstr>This presentation</vt:lpstr>
      <vt:lpstr>Credit</vt:lpstr>
      <vt:lpstr>Contents of this tutorial</vt:lpstr>
      <vt:lpstr>Need for Profiling</vt:lpstr>
      <vt:lpstr>FHIR ==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Extending a name</vt:lpstr>
      <vt:lpstr>The “Basic” resource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 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PowerPoint Presentation</vt:lpstr>
      <vt:lpstr>Questions?</vt:lpstr>
    </vt:vector>
  </TitlesOfParts>
  <Company>Stewardshop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Shelly Ross</dc:creator>
  <cp:lastModifiedBy>Lloyd McKenzie</cp:lastModifiedBy>
  <cp:revision>47</cp:revision>
  <dcterms:created xsi:type="dcterms:W3CDTF">2008-01-21T06:12:12Z</dcterms:created>
  <dcterms:modified xsi:type="dcterms:W3CDTF">2018-10-23T15:44:32Z</dcterms:modified>
</cp:coreProperties>
</file>

<file path=docProps/thumbnail.jpeg>
</file>